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88" saveSubsetFonts="1">
  <p:sldMasterIdLst>
    <p:sldMasterId id="2147483672" r:id="rId1"/>
  </p:sldMasterIdLst>
  <p:notesMasterIdLst>
    <p:notesMasterId r:id="rId18"/>
  </p:notesMasterIdLst>
  <p:sldIdLst>
    <p:sldId id="353" r:id="rId2"/>
    <p:sldId id="354" r:id="rId3"/>
    <p:sldId id="355"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84" autoAdjust="0"/>
  </p:normalViewPr>
  <p:slideViewPr>
    <p:cSldViewPr snapToGrid="0" showGuides="1">
      <p:cViewPr varScale="1">
        <p:scale>
          <a:sx n="52" d="100"/>
          <a:sy n="52" d="100"/>
        </p:scale>
        <p:origin x="2232" y="78"/>
      </p:cViewPr>
      <p:guideLst>
        <p:guide orient="horz" pos="158"/>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484ECF-55C8-49F9-B873-3C3F6347D61D}" type="datetimeFigureOut">
              <a:rPr kumimoji="1" lang="ja-JP" altLang="en-US" smtClean="0"/>
              <a:t>2023/12/27</a:t>
            </a:fld>
            <a:endParaRPr kumimoji="1" lang="ja-JP" altLang="en-US"/>
          </a:p>
        </p:txBody>
      </p:sp>
      <p:sp>
        <p:nvSpPr>
          <p:cNvPr id="4" name="スライド イメージ プレースホルダー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EA630ED-D0ED-497B-9B5A-14518034DF78}" type="slidenum">
              <a:rPr kumimoji="1" lang="ja-JP" altLang="en-US" smtClean="0"/>
              <a:t>‹#›</a:t>
            </a:fld>
            <a:endParaRPr kumimoji="1" lang="ja-JP" altLang="en-US"/>
          </a:p>
        </p:txBody>
      </p:sp>
    </p:spTree>
    <p:extLst>
      <p:ext uri="{BB962C8B-B14F-4D97-AF65-F5344CB8AC3E}">
        <p14:creationId xmlns:p14="http://schemas.microsoft.com/office/powerpoint/2010/main" val="23913494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2A15DD-C5A6-472E-8AC8-9EF3ACDB1D1A}"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243290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1B7884-8C8F-4BE0-806A-7C5AAFD8BF18}"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62717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8A8B8B-F139-4913-8338-4402BFDDE286}"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316788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7A692A-81CF-4655-819E-70024EE5BF5F}"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17243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0CFBE5-9D8A-45AB-BAE0-3B4E6A6C5D7B}"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71645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6E54DA-85E8-4EAE-BD0A-F8E4BF2A25F9}"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407081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3ED18AE-4DDE-49CC-9398-0FE80BA5AA79}" type="datetime1">
              <a:rPr kumimoji="1" lang="ja-JP" altLang="en-US" smtClean="0"/>
              <a:t>2023/12/27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36308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501475-7595-4AFC-A33B-E2DEB0BA30BC}" type="datetime1">
              <a:rPr kumimoji="1" lang="ja-JP" altLang="en-US" smtClean="0"/>
              <a:t>2023/12/27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188655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AB589-32AE-46A0-96EF-A0E499F375FB}" type="datetime1">
              <a:rPr kumimoji="1" lang="ja-JP" altLang="en-US" smtClean="0"/>
              <a:t>2023/12/27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358161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17DAB-54B1-4D0A-99EB-017E6DDD8B4C}"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107760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B4877D-85CD-4AA1-9CD0-69A9E9D6CDB8}"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348196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53456AD-7AE3-443B-8EA9-3573C2741FA9}" type="datetime1">
              <a:rPr kumimoji="1" lang="ja-JP" altLang="en-US" smtClean="0"/>
              <a:t>2023/12/27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3035D30-50C2-4E47-BBA2-4E3095430C38}" type="slidenum">
              <a:rPr kumimoji="1" lang="ja-JP" altLang="en-US" smtClean="0"/>
              <a:t>‹#›</a:t>
            </a:fld>
            <a:endParaRPr kumimoji="1" lang="ja-JP" altLang="en-US"/>
          </a:p>
        </p:txBody>
      </p:sp>
    </p:spTree>
    <p:extLst>
      <p:ext uri="{BB962C8B-B14F-4D97-AF65-F5344CB8AC3E}">
        <p14:creationId xmlns:p14="http://schemas.microsoft.com/office/powerpoint/2010/main" val="14699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88</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6A3805A4-6BEC-4054-9555-582EAEDCB8A0}"/>
              </a:ext>
            </a:extLst>
          </p:cNvPr>
          <p:cNvSpPr txBox="1"/>
          <p:nvPr/>
        </p:nvSpPr>
        <p:spPr>
          <a:xfrm>
            <a:off x="6057781" y="0"/>
            <a:ext cx="800219" cy="276999"/>
          </a:xfrm>
          <a:prstGeom prst="rect">
            <a:avLst/>
          </a:prstGeom>
          <a:noFill/>
        </p:spPr>
        <p:txBody>
          <a:bodyPr wrap="none" rtlCol="0">
            <a:spAutoFit/>
          </a:bodyPr>
          <a:lstStyle/>
          <a:p>
            <a:pPr algn="r"/>
            <a:r>
              <a:rPr kumimoji="1" lang="ja-JP" altLang="en-US" sz="1200" dirty="0">
                <a:latin typeface="ＭＳ 明朝" panose="02020609040205080304" pitchFamily="17" charset="-128"/>
                <a:ea typeface="ＭＳ 明朝" panose="02020609040205080304" pitchFamily="17" charset="-128"/>
              </a:rPr>
              <a:t>別紙第１</a:t>
            </a:r>
          </a:p>
        </p:txBody>
      </p:sp>
      <p:sp>
        <p:nvSpPr>
          <p:cNvPr id="7" name="テキスト ボックス 6">
            <a:extLst>
              <a:ext uri="{FF2B5EF4-FFF2-40B4-BE49-F238E27FC236}">
                <a16:creationId xmlns:a16="http://schemas.microsoft.com/office/drawing/2014/main" id="{99405F81-D222-4004-8125-83A7C785E0B2}"/>
              </a:ext>
            </a:extLst>
          </p:cNvPr>
          <p:cNvSpPr txBox="1"/>
          <p:nvPr/>
        </p:nvSpPr>
        <p:spPr>
          <a:xfrm>
            <a:off x="275383" y="482270"/>
            <a:ext cx="6340197"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令和　　年度　　　自主防災組織　情報収集・伝達訓練実施計画</a:t>
            </a: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826964"/>
          <a:ext cx="6348934" cy="8122215"/>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1989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1989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令和　　年　　月　　日（　曜日）　　：　　　～　　：　　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594671"/>
                  </a:ext>
                </a:extLst>
              </a:tr>
              <a:tr h="31989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場　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自治会公民館　　出水市　　　町　　　　番　　　　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626090"/>
                  </a:ext>
                </a:extLst>
              </a:tr>
              <a:tr h="31989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自主防災組織役員及び自主防災組織会員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911825"/>
                  </a:ext>
                </a:extLst>
              </a:tr>
              <a:tr h="31989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消防団　　分団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718186"/>
                  </a:ext>
                </a:extLst>
              </a:tr>
              <a:tr h="865355">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災害時は不確かな情報やデマ等で情報が錯綜するため、正確・迅速な情報収集・伝達の重要性を深く認識し、自主防災組織を災害情報の中継点と位置づけ、防災関係機関と市民の正確・迅速な情報の送受を円滑にできるように訓練し練度の維持向上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37399"/>
                  </a:ext>
                </a:extLst>
              </a:tr>
              <a:tr h="4968810">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災害想定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latin typeface="ＭＳ ゴシック" panose="020B0609070205080204" pitchFamily="49" charset="-128"/>
                          <a:ea typeface="ＭＳ ゴシック" panose="020B0609070205080204" pitchFamily="49" charset="-128"/>
                        </a:rPr>
                        <a:t>【</a:t>
                      </a:r>
                      <a:r>
                        <a:rPr kumimoji="1" lang="ja-JP" altLang="en-US" sz="1400" b="0" dirty="0">
                          <a:latin typeface="ＭＳ ゴシック" panose="020B0609070205080204" pitchFamily="49" charset="-128"/>
                          <a:ea typeface="ＭＳ ゴシック" panose="020B0609070205080204" pitchFamily="49" charset="-128"/>
                        </a:rPr>
                        <a:t>大雨警報パターン</a:t>
                      </a:r>
                      <a:r>
                        <a:rPr kumimoji="1" lang="en-US" altLang="ja-JP" sz="1400" b="0" dirty="0">
                          <a:latin typeface="ＭＳ ゴシック" panose="020B0609070205080204" pitchFamily="49" charset="-128"/>
                          <a:ea typeface="ＭＳ ゴシック" panose="020B0609070205080204" pitchFamily="49" charset="-128"/>
                        </a:rPr>
                        <a:t>】</a:t>
                      </a:r>
                    </a:p>
                    <a:p>
                      <a:r>
                        <a:rPr kumimoji="1" lang="ja-JP" altLang="en-US" sz="1400" b="0" dirty="0">
                          <a:latin typeface="ＭＳ ゴシック" panose="020B0609070205080204" pitchFamily="49" charset="-128"/>
                          <a:ea typeface="ＭＳ ゴシック" panose="020B0609070205080204" pitchFamily="49" charset="-128"/>
                        </a:rPr>
                        <a:t>１　気象等</a:t>
                      </a:r>
                      <a:endParaRPr kumimoji="1" lang="en-US" altLang="ja-JP" sz="1400" b="0" dirty="0">
                        <a:latin typeface="ＭＳ ゴシック" panose="020B0609070205080204" pitchFamily="49" charset="-128"/>
                        <a:ea typeface="ＭＳ ゴシック" panose="020B0609070205080204" pitchFamily="49" charset="-128"/>
                      </a:endParaRPr>
                    </a:p>
                    <a:p>
                      <a:r>
                        <a:rPr kumimoji="1" lang="ja-JP" altLang="en-US" sz="1400" b="0" dirty="0">
                          <a:latin typeface="ＭＳ ゴシック" panose="020B0609070205080204" pitchFamily="49" charset="-128"/>
                          <a:ea typeface="ＭＳ ゴシック" panose="020B0609070205080204" pitchFamily="49" charset="-128"/>
                        </a:rPr>
                        <a:t>　</a:t>
                      </a:r>
                      <a:r>
                        <a:rPr kumimoji="1" lang="ja-JP" altLang="en-US" sz="1400" b="0" dirty="0">
                          <a:latin typeface="ＭＳ 明朝" panose="02020609040205080304" pitchFamily="17" charset="-128"/>
                          <a:ea typeface="ＭＳ 明朝" panose="02020609040205080304" pitchFamily="17" charset="-128"/>
                        </a:rPr>
                        <a:t>⑴　６月２８日２：００から降り始め、連続雨量５０ｍｍ</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明朝" panose="02020609040205080304" pitchFamily="17" charset="-128"/>
                          <a:ea typeface="ＭＳ 明朝" panose="02020609040205080304" pitchFamily="17" charset="-128"/>
                        </a:rPr>
                        <a:t>　⑵　３０日６：００大雨注意報</a:t>
                      </a:r>
                      <a:r>
                        <a:rPr kumimoji="1" lang="ja-JP" altLang="en-US" sz="1400" b="0" dirty="0">
                          <a:solidFill>
                            <a:srgbClr val="FF0000"/>
                          </a:solidFill>
                          <a:latin typeface="ＭＳ 明朝" panose="02020609040205080304" pitchFamily="17" charset="-128"/>
                          <a:ea typeface="ＭＳ 明朝" panose="02020609040205080304" pitchFamily="17" charset="-128"/>
                        </a:rPr>
                        <a:t>！</a:t>
                      </a:r>
                      <a:r>
                        <a:rPr kumimoji="1" lang="ja-JP" altLang="en-US" sz="1400" b="0" dirty="0">
                          <a:latin typeface="ＭＳ 明朝" panose="02020609040205080304" pitchFamily="17" charset="-128"/>
                          <a:ea typeface="ＭＳ 明朝" panose="02020609040205080304" pitchFamily="17" charset="-128"/>
                        </a:rPr>
                        <a:t>（警報の可能性「高」）発表</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明朝" panose="02020609040205080304" pitchFamily="17" charset="-128"/>
                          <a:ea typeface="ＭＳ 明朝" panose="02020609040205080304" pitchFamily="17" charset="-128"/>
                        </a:rPr>
                        <a:t>　⑶　潮位は１日から４日まで大潮で３５０ｃｍ</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ゴシック" panose="020B0609070205080204" pitchFamily="49" charset="-128"/>
                          <a:ea typeface="ＭＳ ゴシック" panose="020B0609070205080204" pitchFamily="49" charset="-128"/>
                        </a:rPr>
                        <a:t>２　現在までの市の活動状況</a:t>
                      </a:r>
                      <a:endParaRPr kumimoji="1" lang="en-US" altLang="ja-JP" sz="1400" b="0" dirty="0">
                        <a:latin typeface="ＭＳ ゴシック" panose="020B0609070205080204" pitchFamily="49" charset="-128"/>
                        <a:ea typeface="ＭＳ ゴシック" panose="020B0609070205080204" pitchFamily="49" charset="-128"/>
                      </a:endParaRPr>
                    </a:p>
                    <a:p>
                      <a:r>
                        <a:rPr kumimoji="1" lang="ja-JP" altLang="en-US" sz="1400" b="0" dirty="0">
                          <a:latin typeface="ＭＳ 明朝" panose="02020609040205080304" pitchFamily="17" charset="-128"/>
                          <a:ea typeface="ＭＳ 明朝" panose="02020609040205080304" pitchFamily="17" charset="-128"/>
                        </a:rPr>
                        <a:t>　⑴　２８日１０：００　情報収集開始</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明朝" panose="02020609040205080304" pitchFamily="17" charset="-128"/>
                          <a:ea typeface="ＭＳ 明朝" panose="02020609040205080304" pitchFamily="17" charset="-128"/>
                        </a:rPr>
                        <a:t>　⑵　３０日　６：２０　情報連絡体制へ移行</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明朝" panose="02020609040205080304" pitchFamily="17" charset="-128"/>
                          <a:ea typeface="ＭＳ 明朝" panose="02020609040205080304" pitchFamily="17" charset="-128"/>
                        </a:rPr>
                        <a:t>　　　　　　１０：００　警戒本部体制へ移行</a:t>
                      </a:r>
                      <a:endParaRPr kumimoji="1" lang="en-US" altLang="ja-JP" sz="1400" b="0" dirty="0">
                        <a:solidFill>
                          <a:schemeClr val="dk1"/>
                        </a:solidFill>
                        <a:latin typeface="ＭＳ 明朝" panose="02020609040205080304" pitchFamily="17" charset="-128"/>
                        <a:ea typeface="ＭＳ 明朝" panose="02020609040205080304" pitchFamily="17" charset="-128"/>
                      </a:endParaRPr>
                    </a:p>
                    <a:p>
                      <a:r>
                        <a:rPr kumimoji="1" lang="ja-JP" altLang="en-US" sz="1400" b="0" dirty="0">
                          <a:solidFill>
                            <a:schemeClr val="dk1"/>
                          </a:solidFill>
                          <a:latin typeface="ＭＳ ゴシック" panose="020B0609070205080204" pitchFamily="49" charset="-128"/>
                          <a:ea typeface="ＭＳ ゴシック" panose="020B0609070205080204" pitchFamily="49" charset="-128"/>
                        </a:rPr>
                        <a:t>３　今後の予定</a:t>
                      </a:r>
                      <a:endParaRPr kumimoji="1" lang="en-US" altLang="ja-JP" sz="1400" b="0"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400" dirty="0">
                          <a:latin typeface="ＭＳ 明朝" panose="02020609040205080304" pitchFamily="17" charset="-128"/>
                          <a:ea typeface="ＭＳ 明朝" panose="02020609040205080304" pitchFamily="17" charset="-128"/>
                        </a:rPr>
                        <a:t>　⑴　大雨警報発表と同時に避難所開設を検討し、夜間を避けて</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開設予定</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b="0" dirty="0">
                          <a:latin typeface="ＭＳ 明朝" panose="02020609040205080304" pitchFamily="17" charset="-128"/>
                          <a:ea typeface="ＭＳ 明朝" panose="02020609040205080304" pitchFamily="17" charset="-128"/>
                        </a:rPr>
                        <a:t>　　　市は避難所開設前に、災害対策本部体制へ移行予定</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⑵　開設予定時期：　１日８：００</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⑶　開設予定避難所</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ア　○○</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イ　○○</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⑷　○○ダムは明朝の豪雨を見越して本日１７：３０予備放流</a:t>
                      </a:r>
                      <a:endParaRPr kumimoji="1" lang="en-US" altLang="ja-JP" sz="1400" dirty="0">
                        <a:latin typeface="ＭＳ 明朝" panose="02020609040205080304" pitchFamily="17" charset="-128"/>
                        <a:ea typeface="ＭＳ 明朝" panose="02020609040205080304" pitchFamily="17" charset="-128"/>
                      </a:endParaRPr>
                    </a:p>
                    <a:p>
                      <a:endParaRPr kumimoji="1" lang="en-US" altLang="ja-JP" sz="1000" dirty="0">
                        <a:latin typeface="ＭＳ ゴシック" panose="020B0609070205080204" pitchFamily="49" charset="-128"/>
                        <a:ea typeface="ＭＳ ゴシック" panose="020B0609070205080204" pitchFamily="49" charset="-128"/>
                      </a:endParaRPr>
                    </a:p>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台風パターン</a:t>
                      </a:r>
                      <a:r>
                        <a:rPr kumimoji="1" lang="en-US" altLang="ja-JP" sz="1400" dirty="0">
                          <a:latin typeface="ＭＳ ゴシック" panose="020B0609070205080204" pitchFamily="49" charset="-128"/>
                          <a:ea typeface="ＭＳ ゴシック" panose="020B0609070205080204" pitchFamily="49" charset="-128"/>
                        </a:rPr>
                        <a:t>】</a:t>
                      </a:r>
                    </a:p>
                    <a:p>
                      <a:r>
                        <a:rPr kumimoji="1" lang="ja-JP" altLang="en-US" sz="1400" b="0" dirty="0">
                          <a:latin typeface="ＭＳ ゴシック" panose="020B0609070205080204" pitchFamily="49" charset="-128"/>
                          <a:ea typeface="ＭＳ ゴシック" panose="020B0609070205080204" pitchFamily="49" charset="-128"/>
                        </a:rPr>
                        <a:t>１　気象等</a:t>
                      </a:r>
                      <a:endParaRPr kumimoji="1" lang="en-US" altLang="ja-JP" sz="1400" b="0" dirty="0">
                        <a:latin typeface="ＭＳ ゴシック" panose="020B0609070205080204" pitchFamily="49" charset="-128"/>
                        <a:ea typeface="ＭＳ ゴシック" panose="020B0609070205080204" pitchFamily="49" charset="-128"/>
                      </a:endParaRPr>
                    </a:p>
                    <a:p>
                      <a:r>
                        <a:rPr kumimoji="1" lang="ja-JP" altLang="en-US" sz="1400" b="0" dirty="0">
                          <a:latin typeface="ＭＳ 明朝" panose="02020609040205080304" pitchFamily="17" charset="-128"/>
                          <a:ea typeface="ＭＳ 明朝" panose="02020609040205080304" pitchFamily="17" charset="-128"/>
                        </a:rPr>
                        <a:t>　⑴　６月２８日１８：００頃から暴風域に入る可能性７０％以</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明朝" panose="02020609040205080304" pitchFamily="17" charset="-128"/>
                          <a:ea typeface="ＭＳ 明朝" panose="02020609040205080304" pitchFamily="17" charset="-128"/>
                        </a:rPr>
                        <a:t>　　下で大雨警報の可能性「高」）を発表</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明朝" panose="02020609040205080304" pitchFamily="17" charset="-128"/>
                          <a:ea typeface="ＭＳ 明朝" panose="02020609040205080304" pitchFamily="17" charset="-128"/>
                        </a:rPr>
                        <a:t>　⑵　潮位は１日から４日まで大潮で３５０ｃｍ</a:t>
                      </a:r>
                      <a:endParaRPr kumimoji="1" lang="en-US" altLang="ja-JP" sz="1400" b="0" dirty="0">
                        <a:latin typeface="ＭＳ 明朝" panose="02020609040205080304" pitchFamily="17" charset="-128"/>
                        <a:ea typeface="ＭＳ 明朝" panose="02020609040205080304" pitchFamily="17" charset="-128"/>
                      </a:endParaRPr>
                    </a:p>
                    <a:p>
                      <a:r>
                        <a:rPr kumimoji="1" lang="ja-JP" altLang="en-US" sz="1400" b="0" dirty="0">
                          <a:latin typeface="ＭＳ ゴシック" panose="020B0609070205080204" pitchFamily="49" charset="-128"/>
                          <a:ea typeface="ＭＳ ゴシック" panose="020B0609070205080204" pitchFamily="49" charset="-128"/>
                        </a:rPr>
                        <a:t>２　市</a:t>
                      </a:r>
                      <a:r>
                        <a:rPr kumimoji="1" lang="ja-JP" altLang="en-US" sz="1400" b="0" dirty="0">
                          <a:latin typeface="ＭＳ 明朝" panose="02020609040205080304" pitchFamily="17" charset="-128"/>
                          <a:ea typeface="ＭＳ 明朝" panose="02020609040205080304" pitchFamily="17" charset="-128"/>
                        </a:rPr>
                        <a:t>は、３０日　７：００　警戒本部体制へ移行</a:t>
                      </a:r>
                      <a:endParaRPr kumimoji="1" lang="en-US" altLang="ja-JP" sz="1400" b="0" dirty="0">
                        <a:solidFill>
                          <a:schemeClr val="dk1"/>
                        </a:solidFill>
                        <a:latin typeface="ＭＳ 明朝" panose="02020609040205080304" pitchFamily="17" charset="-128"/>
                        <a:ea typeface="ＭＳ 明朝" panose="02020609040205080304" pitchFamily="17" charset="-128"/>
                      </a:endParaRPr>
                    </a:p>
                    <a:p>
                      <a:r>
                        <a:rPr kumimoji="1" lang="ja-JP" altLang="en-US" sz="1400" b="0" dirty="0">
                          <a:solidFill>
                            <a:schemeClr val="dk1"/>
                          </a:solidFill>
                          <a:latin typeface="ＭＳ ゴシック" panose="020B0609070205080204" pitchFamily="49" charset="-128"/>
                          <a:ea typeface="ＭＳ ゴシック" panose="020B0609070205080204" pitchFamily="49" charset="-128"/>
                        </a:rPr>
                        <a:t>３　今後の予定</a:t>
                      </a:r>
                      <a:r>
                        <a:rPr kumimoji="1" lang="ja-JP" altLang="en-US" sz="1400" b="0" dirty="0">
                          <a:solidFill>
                            <a:schemeClr val="dk1"/>
                          </a:solidFill>
                          <a:latin typeface="ＭＳ 明朝" panose="02020609040205080304" pitchFamily="17" charset="-128"/>
                          <a:ea typeface="ＭＳ 明朝" panose="02020609040205080304" pitchFamily="17" charset="-128"/>
                        </a:rPr>
                        <a:t>は、</a:t>
                      </a:r>
                      <a:r>
                        <a:rPr kumimoji="1" lang="en-US" altLang="ja-JP" sz="1400" b="0" dirty="0">
                          <a:solidFill>
                            <a:schemeClr val="dk1"/>
                          </a:solidFill>
                          <a:latin typeface="ＭＳ 明朝" panose="02020609040205080304" pitchFamily="17" charset="-128"/>
                          <a:ea typeface="ＭＳ 明朝" panose="02020609040205080304" pitchFamily="17" charset="-128"/>
                        </a:rPr>
                        <a:t>【</a:t>
                      </a:r>
                      <a:r>
                        <a:rPr kumimoji="1" lang="ja-JP" altLang="en-US" sz="1400" b="0" dirty="0">
                          <a:solidFill>
                            <a:schemeClr val="dk1"/>
                          </a:solidFill>
                          <a:latin typeface="ＭＳ 明朝" panose="02020609040205080304" pitchFamily="17" charset="-128"/>
                          <a:ea typeface="ＭＳ 明朝" panose="02020609040205080304" pitchFamily="17" charset="-128"/>
                        </a:rPr>
                        <a:t>大雨警報パターン</a:t>
                      </a:r>
                      <a:r>
                        <a:rPr kumimoji="1" lang="en-US" altLang="ja-JP" sz="1400" b="0" dirty="0">
                          <a:solidFill>
                            <a:schemeClr val="dk1"/>
                          </a:solidFill>
                          <a:latin typeface="ＭＳ 明朝" panose="02020609040205080304" pitchFamily="17" charset="-128"/>
                          <a:ea typeface="ＭＳ 明朝" panose="02020609040205080304" pitchFamily="17" charset="-128"/>
                        </a:rPr>
                        <a:t>】</a:t>
                      </a:r>
                      <a:r>
                        <a:rPr kumimoji="1" lang="ja-JP" altLang="en-US" sz="1400" b="0" dirty="0">
                          <a:solidFill>
                            <a:schemeClr val="dk1"/>
                          </a:solidFill>
                          <a:latin typeface="ＭＳ 明朝" panose="02020609040205080304" pitchFamily="17" charset="-128"/>
                          <a:ea typeface="ＭＳ 明朝" panose="02020609040205080304" pitchFamily="17" charset="-128"/>
                        </a:rPr>
                        <a:t>に同じ</a:t>
                      </a:r>
                      <a:endParaRPr kumimoji="1" lang="en-US" altLang="ja-JP"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786365"/>
                  </a:ext>
                </a:extLst>
              </a:tr>
            </a:tbl>
          </a:graphicData>
        </a:graphic>
      </p:graphicFrame>
      <p:sp>
        <p:nvSpPr>
          <p:cNvPr id="8" name="テキスト ボックス 7">
            <a:extLst>
              <a:ext uri="{FF2B5EF4-FFF2-40B4-BE49-F238E27FC236}">
                <a16:creationId xmlns:a16="http://schemas.microsoft.com/office/drawing/2014/main" id="{C2E6E331-FA50-4AD9-BD55-AE13893DD814}"/>
              </a:ext>
            </a:extLst>
          </p:cNvPr>
          <p:cNvSpPr txBox="1"/>
          <p:nvPr/>
        </p:nvSpPr>
        <p:spPr>
          <a:xfrm>
            <a:off x="1708035" y="107722"/>
            <a:ext cx="3467616" cy="338554"/>
          </a:xfrm>
          <a:prstGeom prst="rect">
            <a:avLst/>
          </a:prstGeom>
          <a:noFill/>
        </p:spPr>
        <p:txBody>
          <a:bodyPr wrap="none" rtlCol="0">
            <a:spAutoFit/>
          </a:bodyPr>
          <a:lstStyle/>
          <a:p>
            <a:r>
              <a:rPr kumimoji="1" lang="ja-JP" altLang="en-US" sz="1600" dirty="0">
                <a:latin typeface="ＭＳ ゴシック" panose="020B0609070205080204" pitchFamily="49" charset="-128"/>
                <a:ea typeface="ＭＳ ゴシック" panose="020B0609070205080204" pitchFamily="49" charset="-128"/>
              </a:rPr>
              <a:t>情報収集・伝達訓練実施計画（例）</a:t>
            </a:r>
          </a:p>
        </p:txBody>
      </p:sp>
    </p:spTree>
    <p:extLst>
      <p:ext uri="{BB962C8B-B14F-4D97-AF65-F5344CB8AC3E}">
        <p14:creationId xmlns:p14="http://schemas.microsoft.com/office/powerpoint/2010/main" val="386668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97</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4533" y="483646"/>
          <a:ext cx="6348934" cy="8346927"/>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6116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498751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各家庭の安全対策</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　⑴　日頃の備え</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①　火気器具の故障・欠陥の有無及び周辺の整理整頓</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②　危険物品（燃料、食用油、スプレー缶、可燃性）等の点</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検及び適切な配置</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③　家具等の転倒・落下防止</a:t>
                      </a:r>
                      <a:r>
                        <a:rPr kumimoji="1" lang="ja-JP" altLang="en-US" sz="1400" b="0" dirty="0">
                          <a:solidFill>
                            <a:schemeClr val="tx1"/>
                          </a:solidFill>
                          <a:latin typeface="ＭＳ Ｐ明朝" panose="02020600040205080304" pitchFamily="18" charset="-128"/>
                          <a:ea typeface="ＭＳ Ｐ明朝" panose="02020600040205080304" pitchFamily="18" charset="-128"/>
                        </a:rPr>
                        <a:t>（第２章第１－１０、第２参照）</a:t>
                      </a:r>
                      <a:endParaRPr kumimoji="1" lang="en-US" altLang="ja-JP" sz="1400" b="0" dirty="0">
                        <a:solidFill>
                          <a:schemeClr val="tx1"/>
                        </a:solidFill>
                        <a:latin typeface="ＭＳ Ｐ明朝" panose="02020600040205080304" pitchFamily="18" charset="-128"/>
                        <a:ea typeface="ＭＳ Ｐ明朝" panose="02020600040205080304" pitchFamily="18"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⑵　地震の揺れが治まった後、自宅を離れる前にすること等</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①　停電を予期して電化製品をコンセントから抜く。</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ブレーカーを「切」</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②　火の始末及びガス栓を「切」</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③　火災発生時の処置</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　非常ベル・鳴り物または「火災」と大声で叫びながら、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周囲に助力を求め、消火器等で消火する。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　消火器が無い場合は、座布団等で叩くか密閉する。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　炎が天井近くに届く等、消火が困難な場合は避難する。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出水市消防本部による出前講座</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消火資機材の取扱要領</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火元を確認し、逃げ口を背にして消火する。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火元をゆっくり掃くように左右に振りながら、手前の火か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ら消火する。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屋外では風上から放射し、身体を低くし煙や熱気を避けな</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が</a:t>
                      </a:r>
                      <a:r>
                        <a:rPr kumimoji="1" lang="ja-JP" altLang="en-US" sz="1400" b="0" dirty="0" err="1">
                          <a:solidFill>
                            <a:schemeClr val="tx1"/>
                          </a:solidFill>
                          <a:latin typeface="ＭＳ 明朝" panose="02020609040205080304" pitchFamily="17" charset="-128"/>
                          <a:ea typeface="ＭＳ 明朝" panose="02020609040205080304" pitchFamily="17" charset="-128"/>
                        </a:rPr>
                        <a:t>ら</a:t>
                      </a:r>
                      <a:r>
                        <a:rPr kumimoji="1" lang="ja-JP" altLang="en-US" sz="1400" b="0" dirty="0">
                          <a:solidFill>
                            <a:schemeClr val="tx1"/>
                          </a:solidFill>
                          <a:latin typeface="ＭＳ 明朝" panose="02020609040205080304" pitchFamily="17" charset="-128"/>
                          <a:ea typeface="ＭＳ 明朝" panose="02020609040205080304" pitchFamily="17" charset="-128"/>
                        </a:rPr>
                        <a:t>消火する。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消火器の使用方法</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各種消火器の使用方法</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消火器または水消火器による消火方法の訓練</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　屋内消火栓や防火扉</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訓練場所により、屋内消火栓や防火扉がある場合は、その使</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用方法の訓練</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４　消火器が無い場合の消火要領</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　出水市消防本部の出前講座受講年度以降、地域の消防団員に　</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よる展示説明及び体験、または本書「第８章第３「初期消火」</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」を参考に自主防災組織独自での訓練により練度を維持する。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2412821"/>
                  </a:ext>
                </a:extLst>
              </a:tr>
            </a:tbl>
          </a:graphicData>
        </a:graphic>
      </p:graphicFrame>
    </p:spTree>
    <p:extLst>
      <p:ext uri="{BB962C8B-B14F-4D97-AF65-F5344CB8AC3E}">
        <p14:creationId xmlns:p14="http://schemas.microsoft.com/office/powerpoint/2010/main" val="1390633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98</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4533" y="258992"/>
          <a:ext cx="6348934" cy="8611227"/>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291266">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480122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訓練時程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5046172"/>
                  </a:ext>
                </a:extLst>
              </a:tr>
              <a:tr h="2947534">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準備事項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訓練場所の選定・確保</a:t>
                      </a:r>
                      <a:r>
                        <a:rPr kumimoji="1" lang="ja-JP" altLang="en-US" sz="1400" b="0" dirty="0">
                          <a:solidFill>
                            <a:schemeClr val="tx1"/>
                          </a:solidFill>
                          <a:latin typeface="ＭＳ 明朝" panose="02020609040205080304" pitchFamily="17" charset="-128"/>
                          <a:ea typeface="ＭＳ 明朝" panose="02020609040205080304" pitchFamily="17" charset="-128"/>
                        </a:rPr>
                        <a:t>（できれば前日から確保）</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少人数の場合は自治公民館、多数の場合は、学校体育館や</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公共施設を確保（駐車場を含む。）</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訓練環境のレイアウト図の作成及び関係組織への配布</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訓練資機材の準備</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消防本部へ出前講座を依頼する際は、搬入する資器材と自</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主防災組織で準備する資機材を確認する。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オイルパン、的、消火器、三角バケツ、ジェットシュー</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ター、燃料等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マイクセットまたは拡声器の準備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救急箱等の準備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　グループ分け</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訓練参加者の把握及び参加者多数の場合はグループ区分を決</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定</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４　前日１６：００頃</a:t>
                      </a:r>
                      <a:r>
                        <a:rPr kumimoji="1" lang="ja-JP" altLang="en-US" sz="1400" b="0" dirty="0">
                          <a:solidFill>
                            <a:schemeClr val="tx1"/>
                          </a:solidFill>
                          <a:latin typeface="ＭＳ 明朝" panose="02020609040205080304" pitchFamily="17" charset="-128"/>
                          <a:ea typeface="ＭＳ 明朝" panose="02020609040205080304" pitchFamily="17" charset="-128"/>
                        </a:rPr>
                        <a:t>　訓練場所での資機材等の配置後、点検</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５　前日夕方と当日朝</a:t>
                      </a:r>
                      <a:r>
                        <a:rPr kumimoji="1" lang="ja-JP" altLang="en-US" sz="1400" b="0" dirty="0">
                          <a:solidFill>
                            <a:schemeClr val="tx1"/>
                          </a:solidFill>
                          <a:latin typeface="ＭＳ 明朝" panose="02020609040205080304" pitchFamily="17" charset="-128"/>
                          <a:ea typeface="ＭＳ 明朝" panose="02020609040205080304" pitchFamily="17" charset="-128"/>
                        </a:rPr>
                        <a:t>　訓練に関する自治会放送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0749311"/>
                  </a:ext>
                </a:extLst>
              </a:tr>
            </a:tbl>
          </a:graphicData>
        </a:graphic>
      </p:graphicFrame>
      <p:graphicFrame>
        <p:nvGraphicFramePr>
          <p:cNvPr id="3" name="表 2">
            <a:extLst>
              <a:ext uri="{FF2B5EF4-FFF2-40B4-BE49-F238E27FC236}">
                <a16:creationId xmlns:a16="http://schemas.microsoft.com/office/drawing/2014/main" id="{9BE62942-1EA7-4FDF-8A3F-D56C6C3505E6}"/>
              </a:ext>
            </a:extLst>
          </p:cNvPr>
          <p:cNvGraphicFramePr>
            <a:graphicFrameLocks noGrp="1"/>
          </p:cNvGraphicFramePr>
          <p:nvPr>
            <p:extLst/>
          </p:nvPr>
        </p:nvGraphicFramePr>
        <p:xfrm>
          <a:off x="1278301" y="801209"/>
          <a:ext cx="5261651" cy="429768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62043702"/>
                    </a:ext>
                  </a:extLst>
                </a:gridCol>
                <a:gridCol w="4118651">
                  <a:extLst>
                    <a:ext uri="{9D8B030D-6E8A-4147-A177-3AD203B41FA5}">
                      <a16:colId xmlns:a16="http://schemas.microsoft.com/office/drawing/2014/main" val="2448176297"/>
                    </a:ext>
                  </a:extLst>
                </a:gridCol>
              </a:tblGrid>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訓練開始式及び訓練説明（事前説明内容を確認）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937733"/>
                  </a:ext>
                </a:extLst>
              </a:tr>
              <a:tr h="1524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０８：２０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85316"/>
                  </a:ext>
                </a:extLst>
              </a:tr>
              <a:tr h="1524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０８：４０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自主防災組織で定めた行動規定の確認</a:t>
                      </a:r>
                      <a:endParaRPr kumimoji="1" lang="ja-JP" altLang="en-US"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615086"/>
                  </a:ext>
                </a:extLst>
              </a:tr>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０９：００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algn="ct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出水市消防本部による出前講座</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参加人員数により、実施要領を２パターン</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パターン１</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参加者が多い場合（</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30</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人以上）</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参加人員を３つのグループに区分し、下記項目を１項目あたり２０分で実施し、終了後、別の項目を受講する。</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途中１０分間の休憩を含む。</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１　出火防止及び家庭の安全対策の確認</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２　消火資機材の取扱要領</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３　消火器の使用法の体験</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パターン２</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参加者が少ない場合（</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10</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人以下）</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全員に対して、上記項目を１項目あたり２０分で実施する。（途中１０分間休憩）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954896"/>
                  </a:ext>
                </a:extLst>
              </a:tr>
              <a:tr h="2032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１０：１０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質疑応答後、訓練終了式、解散</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315847"/>
                  </a:ext>
                </a:extLst>
              </a:tr>
            </a:tbl>
          </a:graphicData>
        </a:graphic>
      </p:graphicFrame>
    </p:spTree>
    <p:extLst>
      <p:ext uri="{BB962C8B-B14F-4D97-AF65-F5344CB8AC3E}">
        <p14:creationId xmlns:p14="http://schemas.microsoft.com/office/powerpoint/2010/main" val="1539042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99</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6A3805A4-6BEC-4054-9555-582EAEDCB8A0}"/>
              </a:ext>
            </a:extLst>
          </p:cNvPr>
          <p:cNvSpPr txBox="1"/>
          <p:nvPr/>
        </p:nvSpPr>
        <p:spPr>
          <a:xfrm>
            <a:off x="6057780" y="0"/>
            <a:ext cx="800220" cy="276999"/>
          </a:xfrm>
          <a:prstGeom prst="rect">
            <a:avLst/>
          </a:prstGeom>
          <a:noFill/>
        </p:spPr>
        <p:txBody>
          <a:bodyPr wrap="none" rtlCol="0">
            <a:spAutoFit/>
          </a:bodyPr>
          <a:lstStyle/>
          <a:p>
            <a:pPr algn="r"/>
            <a:r>
              <a:rPr kumimoji="1" lang="ja-JP" altLang="en-US" sz="1200" dirty="0">
                <a:latin typeface="ＭＳ 明朝" panose="02020609040205080304" pitchFamily="17" charset="-128"/>
                <a:ea typeface="ＭＳ 明朝" panose="02020609040205080304" pitchFamily="17" charset="-128"/>
              </a:rPr>
              <a:t>別紙第５</a:t>
            </a:r>
          </a:p>
        </p:txBody>
      </p:sp>
      <p:sp>
        <p:nvSpPr>
          <p:cNvPr id="7" name="テキスト ボックス 6">
            <a:extLst>
              <a:ext uri="{FF2B5EF4-FFF2-40B4-BE49-F238E27FC236}">
                <a16:creationId xmlns:a16="http://schemas.microsoft.com/office/drawing/2014/main" id="{99405F81-D222-4004-8125-83A7C785E0B2}"/>
              </a:ext>
            </a:extLst>
          </p:cNvPr>
          <p:cNvSpPr txBox="1"/>
          <p:nvPr/>
        </p:nvSpPr>
        <p:spPr>
          <a:xfrm>
            <a:off x="580509" y="523689"/>
            <a:ext cx="5724644"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令和　　年度　　　自主防災組織　給食・給水訓練実施計画</a:t>
            </a: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862243"/>
          <a:ext cx="6348934" cy="8061249"/>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4055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4055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令和　　年　　月　　日（　曜日）　　：　　　～　　：　　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594671"/>
                  </a:ext>
                </a:extLst>
              </a:tr>
              <a:tr h="34055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場　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出水市　　　町　　　　番　　　　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626090"/>
                  </a:ext>
                </a:extLst>
              </a:tr>
              <a:tr h="34055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自主防災組織役員及び自主防災組織会員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911825"/>
                  </a:ext>
                </a:extLst>
              </a:tr>
              <a:tr h="34055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消防団　　分団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718186"/>
                  </a:ext>
                </a:extLst>
              </a:tr>
              <a:tr h="133603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地震または大雨等による土砂災害による家屋倒壊やその可能性がある場合の立退き避難先での食事や、災害による輸送途絶等による食料調達が困難な場合の食事など、個人備蓄品の消費や組織的な炊出し等により、給食・給水の確保ができるよう訓練し練度の維持向上を図る。</a:t>
                      </a:r>
                      <a:endParaRPr lang="en-US" altLang="ja-JP" sz="14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37399"/>
                  </a:ext>
                </a:extLst>
              </a:tr>
              <a:tr h="1303856">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災害想定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１</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b="0" dirty="0">
                          <a:solidFill>
                            <a:schemeClr val="tx1"/>
                          </a:solidFill>
                          <a:latin typeface="ＭＳ 明朝" panose="02020609040205080304" pitchFamily="17" charset="-128"/>
                          <a:ea typeface="ＭＳ 明朝" panose="02020609040205080304" pitchFamily="17" charset="-128"/>
                        </a:rPr>
                        <a:t>地震または大雨等による土砂災害による家屋倒壊やその可能</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性がある場合の立退き避難中であり、非常持出品や自宅での備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蓄品を携行している。</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２</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在宅避難中であり３日分の備蓄品があるが、それ以上は</a:t>
                      </a:r>
                      <a:r>
                        <a:rPr kumimoji="1" lang="ja-JP" altLang="en-US" sz="1400" b="0" dirty="0">
                          <a:solidFill>
                            <a:schemeClr val="tx1"/>
                          </a:solidFill>
                          <a:latin typeface="ＭＳ 明朝" panose="02020609040205080304" pitchFamily="17" charset="-128"/>
                          <a:ea typeface="ＭＳ 明朝" panose="02020609040205080304" pitchFamily="17" charset="-128"/>
                        </a:rPr>
                        <a:t>災害</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による輸送途絶等により、個人的な食料調達が困難である。</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786365"/>
                  </a:ext>
                </a:extLst>
              </a:tr>
              <a:tr h="3521524">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個人または自主防災組織の備蓄品の実食等</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実食・情報交換</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賞味期限の近い非常用の食料や水を携行し実際に食して、そ</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の調理用法、味、食べやすさなどを確認し、訓練参加者相互に</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情報交換する。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備蓄のための購入</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訓練終了後、同じ物または評判の良い物を買い足す。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自主防災組織による炊出し訓練</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炊出し訓練計画の作成</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メニューの選定（数種類のメニューを計画）</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メニュー別の必要物品の準備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（食材、調味料、調理器具、食器等）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参加者数による食材の調達</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炊出し訓練</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食材カット、調理、実食、評価及び総括</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21637"/>
                  </a:ext>
                </a:extLst>
              </a:tr>
            </a:tbl>
          </a:graphicData>
        </a:graphic>
      </p:graphicFrame>
      <p:sp>
        <p:nvSpPr>
          <p:cNvPr id="8" name="テキスト ボックス 7">
            <a:extLst>
              <a:ext uri="{FF2B5EF4-FFF2-40B4-BE49-F238E27FC236}">
                <a16:creationId xmlns:a16="http://schemas.microsoft.com/office/drawing/2014/main" id="{3C411D07-273E-4B00-BB7F-E25CCB76A1E7}"/>
              </a:ext>
            </a:extLst>
          </p:cNvPr>
          <p:cNvSpPr txBox="1"/>
          <p:nvPr/>
        </p:nvSpPr>
        <p:spPr>
          <a:xfrm>
            <a:off x="1913219" y="183724"/>
            <a:ext cx="3057247"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給食・給水訓練実施計画（例）</a:t>
            </a:r>
          </a:p>
        </p:txBody>
      </p:sp>
    </p:spTree>
    <p:extLst>
      <p:ext uri="{BB962C8B-B14F-4D97-AF65-F5344CB8AC3E}">
        <p14:creationId xmlns:p14="http://schemas.microsoft.com/office/powerpoint/2010/main" val="3864544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100</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255552"/>
          <a:ext cx="6348934" cy="8512987"/>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270430">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168165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日本赤十字社鹿児島県支部への訓練支援依頼</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a:t>
                      </a:r>
                      <a:r>
                        <a:rPr kumimoji="1" lang="ja-JP" altLang="en-US" sz="1400" b="0" dirty="0">
                          <a:solidFill>
                            <a:schemeClr val="tx1"/>
                          </a:solidFill>
                          <a:latin typeface="ＭＳ 明朝" panose="02020609040205080304" pitchFamily="17" charset="-128"/>
                          <a:ea typeface="ＭＳ 明朝" panose="02020609040205080304" pitchFamily="17" charset="-128"/>
                        </a:rPr>
                        <a:t>　事業推進課（０９９－２５２－０６００）に訓練申込の打診</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及び事前協議の調整</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「非常炊出し訓練の指導員派遣について」の申請書作成・提</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出（日程及び借用物品の調整）</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３</a:t>
                      </a: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炊飯袋（ハイゼックス）での白米炊飯、豚汁の炊出し訓練</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配慮事項</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１</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自主防災組織による炊出し訓練及び日本赤十字社鹿児島県</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支部への訓練支援を依頼する際は、努めて複数の自主防災組</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織合同での計画に留意する。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日本赤十字社鹿児島県支部への訓練支援依頼以外は、努め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て、他の訓練または、イベント等と連携すると効果的である。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21637"/>
                  </a:ext>
                </a:extLst>
              </a:tr>
              <a:tr h="534306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訓練時程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3371337"/>
                  </a:ext>
                </a:extLst>
              </a:tr>
            </a:tbl>
          </a:graphicData>
        </a:graphic>
      </p:graphicFrame>
      <p:graphicFrame>
        <p:nvGraphicFramePr>
          <p:cNvPr id="9" name="表 8">
            <a:extLst>
              <a:ext uri="{FF2B5EF4-FFF2-40B4-BE49-F238E27FC236}">
                <a16:creationId xmlns:a16="http://schemas.microsoft.com/office/drawing/2014/main" id="{F412BC26-3456-4E54-95D9-EA6EC23E9DA2}"/>
              </a:ext>
            </a:extLst>
          </p:cNvPr>
          <p:cNvGraphicFramePr>
            <a:graphicFrameLocks noGrp="1"/>
          </p:cNvGraphicFramePr>
          <p:nvPr>
            <p:extLst/>
          </p:nvPr>
        </p:nvGraphicFramePr>
        <p:xfrm>
          <a:off x="1274396" y="3669156"/>
          <a:ext cx="5261651" cy="5045159"/>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62043702"/>
                    </a:ext>
                  </a:extLst>
                </a:gridCol>
                <a:gridCol w="4118651">
                  <a:extLst>
                    <a:ext uri="{9D8B030D-6E8A-4147-A177-3AD203B41FA5}">
                      <a16:colId xmlns:a16="http://schemas.microsoft.com/office/drawing/2014/main" val="2448176297"/>
                    </a:ext>
                  </a:extLst>
                </a:gridCol>
              </a:tblGrid>
              <a:tr h="324695">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訓練開始式及び訓練説明（事前説明内容を確認）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937733"/>
                  </a:ext>
                </a:extLst>
              </a:tr>
              <a:tr h="324695">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１０：２０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85316"/>
                  </a:ext>
                </a:extLst>
              </a:tr>
              <a:tr h="4071074">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１０：２０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algn="ct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１２：３０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個人または自主防災組織の備蓄品の実食</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１　備蓄品の消費準備</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（３０分）</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２　実食</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（３０分）</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明朝" panose="02020609040205080304" pitchFamily="17" charset="-128"/>
                          <a:ea typeface="ＭＳ 明朝" panose="02020609040205080304" pitchFamily="17" charset="-128"/>
                        </a:rPr>
                        <a:t>調理用法、味、食べやすさなどを確認</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　評価の発表と総括</a:t>
                      </a:r>
                      <a:r>
                        <a:rPr kumimoji="1" lang="ja-JP" altLang="en-US" sz="1400" b="0" dirty="0">
                          <a:solidFill>
                            <a:schemeClr val="tx1"/>
                          </a:solidFill>
                          <a:latin typeface="ＭＳ 明朝" panose="02020609040205080304" pitchFamily="17" charset="-128"/>
                          <a:ea typeface="ＭＳ 明朝" panose="02020609040205080304" pitchFamily="17" charset="-128"/>
                        </a:rPr>
                        <a:t>（１０分）</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自主防災組織による炊出し訓練</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（メニュー例）白米炊飯、豚汁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１　食材カット</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（３０分）</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２　調理</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（６０分）</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３　実食</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（３０分）</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４　評価の発表と総括</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（１０分）</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日本赤十字社鹿児島県支部への訓練支援依頼</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１　メニュー例</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炊飯袋（ハイゼックス）での白米炊飯、豚汁</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２　調理時間計画</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r>
                        <a:rPr kumimoji="1" lang="en-US" altLang="ja-JP" sz="1400" b="0" dirty="0">
                          <a:solidFill>
                            <a:sysClr val="windowText" lastClr="000000"/>
                          </a:solidFill>
                          <a:latin typeface="ＭＳ 明朝" panose="02020609040205080304" pitchFamily="17" charset="-128"/>
                          <a:ea typeface="ＭＳ 明朝" panose="02020609040205080304" pitchFamily="17" charset="-128"/>
                        </a:rPr>
                        <a:t>【</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自主防災組織による炊出し訓練</a:t>
                      </a:r>
                      <a:r>
                        <a:rPr kumimoji="1" lang="en-US" altLang="ja-JP" sz="1400" b="0" dirty="0">
                          <a:solidFill>
                            <a:sysClr val="windowText" lastClr="000000"/>
                          </a:solidFill>
                          <a:latin typeface="ＭＳ 明朝" panose="02020609040205080304" pitchFamily="17" charset="-128"/>
                          <a:ea typeface="ＭＳ 明朝" panose="02020609040205080304" pitchFamily="17" charset="-128"/>
                        </a:rPr>
                        <a:t>】</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と同様</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954896"/>
                  </a:ext>
                </a:extLst>
              </a:tr>
              <a:tr h="324695">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１２：４０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質疑応答後、訓練終了式、解散</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315847"/>
                  </a:ext>
                </a:extLst>
              </a:tr>
            </a:tbl>
          </a:graphicData>
        </a:graphic>
      </p:graphicFrame>
    </p:spTree>
    <p:extLst>
      <p:ext uri="{BB962C8B-B14F-4D97-AF65-F5344CB8AC3E}">
        <p14:creationId xmlns:p14="http://schemas.microsoft.com/office/powerpoint/2010/main" val="416634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101</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4533" y="250824"/>
          <a:ext cx="6348934" cy="8656869"/>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1139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58107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注意事項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エコに配慮し、実食時の食器等は訓練参加者持参とする。</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食中毒予防</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食材調達は当日早朝を追求し、前日調達の場合は冷蔵・冷</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凍等、自治会冷蔵庫または訓練参加者宅での分散保管を計画</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訓練参加者全員、消毒液による手指消毒</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調理担当者はビニール手袋の使用</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⑷　調理後、速やかな実食を徹底し、持ち帰り禁止とする。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　安全管理</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食材カット場、調理場、配食・実食場それぞれに安全係を</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配置する。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屋外で調理する場合は、砂埃防止に配慮し打ち水等を実施</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火気使用場所への消火器、消火砂・水の配置</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⑷　転倒防止</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段差排除、ガスホース、電源コード等への注意喚起・要点</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縛着等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5046172"/>
                  </a:ext>
                </a:extLst>
              </a:tr>
              <a:tr h="4017036">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準備事項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１　訓練場所の選定・確保</a:t>
                      </a:r>
                      <a:r>
                        <a:rPr kumimoji="1" lang="ja-JP" altLang="en-US" sz="1400" b="0" dirty="0">
                          <a:solidFill>
                            <a:schemeClr val="tx1"/>
                          </a:solidFill>
                          <a:latin typeface="ＭＳ 明朝" panose="02020609040205080304" pitchFamily="17" charset="-128"/>
                          <a:ea typeface="ＭＳ 明朝" panose="02020609040205080304" pitchFamily="17" charset="-128"/>
                        </a:rPr>
                        <a:t>（できれば前日から確保）</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⑴　少人数の場合は自治公民館、多数の場合は、学校体育館や</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公共施設を確保（駐車場を含む。）</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⑵　訓練環境のレイアウト図の作成及び関係組織への配布</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２　訓練資機材の準備</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⑴　日本赤十字社鹿児島県支部への訓練支援を依頼する際は、　</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相互に準備する資機材等を確認する。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日本赤十字社鹿児島県支部で準備可能な物は下記のとおり</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炊出し釜、コンロ、炊飯袋、炊出し説明書</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⑵　調理器具等の不足がないよう留意し、自主防災組織保有物</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品で不足する場合は、事前に訓練参加者への携行を依頼　　</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⑵　マイクセットまたは拡声器の準備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⑶　救急箱等の準備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３　訓練参加者の把握及び任務付与を概定しておく。</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特に調理担当は、性別・経験度による偏りがないように配慮</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４　前日１６：００頃</a:t>
                      </a:r>
                      <a:r>
                        <a:rPr kumimoji="1" lang="ja-JP" altLang="en-US" sz="1400" b="0" dirty="0">
                          <a:solidFill>
                            <a:schemeClr val="tx1"/>
                          </a:solidFill>
                          <a:latin typeface="ＭＳ 明朝" panose="02020609040205080304" pitchFamily="17" charset="-128"/>
                          <a:ea typeface="ＭＳ 明朝" panose="02020609040205080304" pitchFamily="17" charset="-128"/>
                        </a:rPr>
                        <a:t>　訓練場所での資機材等の配置後、点検</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ct val="1000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５　前日夕方と当日朝</a:t>
                      </a:r>
                      <a:r>
                        <a:rPr kumimoji="1" lang="ja-JP" altLang="en-US" sz="1400" b="0" dirty="0">
                          <a:solidFill>
                            <a:schemeClr val="tx1"/>
                          </a:solidFill>
                          <a:latin typeface="ＭＳ 明朝" panose="02020609040205080304" pitchFamily="17" charset="-128"/>
                          <a:ea typeface="ＭＳ 明朝" panose="02020609040205080304" pitchFamily="17" charset="-128"/>
                        </a:rPr>
                        <a:t>　訓練に関する自治会放送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0749311"/>
                  </a:ext>
                </a:extLst>
              </a:tr>
              <a:tr h="747356">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自主防災組織として、地域内にある飲料水、生活用水として活用できる井戸、水槽、池、プール等を調査し、地区防災計画に明記するとともに、所有者等と使用について事前協議しておく。</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44848"/>
                  </a:ext>
                </a:extLst>
              </a:tr>
            </a:tbl>
          </a:graphicData>
        </a:graphic>
      </p:graphicFrame>
    </p:spTree>
    <p:extLst>
      <p:ext uri="{BB962C8B-B14F-4D97-AF65-F5344CB8AC3E}">
        <p14:creationId xmlns:p14="http://schemas.microsoft.com/office/powerpoint/2010/main" val="29519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102</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6A3805A4-6BEC-4054-9555-582EAEDCB8A0}"/>
              </a:ext>
            </a:extLst>
          </p:cNvPr>
          <p:cNvSpPr txBox="1"/>
          <p:nvPr/>
        </p:nvSpPr>
        <p:spPr>
          <a:xfrm>
            <a:off x="6057780" y="0"/>
            <a:ext cx="800220" cy="276999"/>
          </a:xfrm>
          <a:prstGeom prst="rect">
            <a:avLst/>
          </a:prstGeom>
          <a:noFill/>
        </p:spPr>
        <p:txBody>
          <a:bodyPr wrap="none" rtlCol="0">
            <a:spAutoFit/>
          </a:bodyPr>
          <a:lstStyle/>
          <a:p>
            <a:pPr algn="r"/>
            <a:r>
              <a:rPr kumimoji="1" lang="ja-JP" altLang="en-US" sz="1200" dirty="0">
                <a:latin typeface="ＭＳ 明朝" panose="02020609040205080304" pitchFamily="17" charset="-128"/>
                <a:ea typeface="ＭＳ 明朝" panose="02020609040205080304" pitchFamily="17" charset="-128"/>
              </a:rPr>
              <a:t>別紙第６</a:t>
            </a:r>
          </a:p>
        </p:txBody>
      </p:sp>
      <p:sp>
        <p:nvSpPr>
          <p:cNvPr id="7" name="テキスト ボックス 6">
            <a:extLst>
              <a:ext uri="{FF2B5EF4-FFF2-40B4-BE49-F238E27FC236}">
                <a16:creationId xmlns:a16="http://schemas.microsoft.com/office/drawing/2014/main" id="{99405F81-D222-4004-8125-83A7C785E0B2}"/>
              </a:ext>
            </a:extLst>
          </p:cNvPr>
          <p:cNvSpPr txBox="1"/>
          <p:nvPr/>
        </p:nvSpPr>
        <p:spPr>
          <a:xfrm>
            <a:off x="170566" y="674966"/>
            <a:ext cx="6533619" cy="307777"/>
          </a:xfrm>
          <a:prstGeom prst="rect">
            <a:avLst/>
          </a:prstGeom>
          <a:noFill/>
        </p:spPr>
        <p:txBody>
          <a:bodyPr wrap="square" rtlCol="0">
            <a:spAutoFit/>
          </a:bodyPr>
          <a:lstStyle/>
          <a:p>
            <a:pPr algn="ctr"/>
            <a:r>
              <a:rPr kumimoji="1" lang="ja-JP" altLang="en-US" sz="1400" dirty="0">
                <a:latin typeface="ＭＳ ゴシック" panose="020B0609070205080204" pitchFamily="49" charset="-128"/>
                <a:ea typeface="ＭＳ ゴシック" panose="020B0609070205080204" pitchFamily="49" charset="-128"/>
              </a:rPr>
              <a:t>令和　　年度　　　自主防災組織　防災資器材の取扱・点検実施計画</a:t>
            </a: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981763"/>
          <a:ext cx="6348934" cy="7912378"/>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23204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37270">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令和　　年　　月　　日（　曜日）　　：　　　～　　：　　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594671"/>
                  </a:ext>
                </a:extLst>
              </a:tr>
              <a:tr h="337270">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場　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出水市　　　町　　　　番　　　　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626090"/>
                  </a:ext>
                </a:extLst>
              </a:tr>
              <a:tr h="337270">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自主防災組織役員及び自主防災組織会員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911825"/>
                  </a:ext>
                </a:extLst>
              </a:tr>
              <a:tr h="337270">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消防団　　分団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718186"/>
                  </a:ext>
                </a:extLst>
              </a:tr>
              <a:tr h="1112151">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各種災害時において、「情報収集・伝達」、「初期消火」、「避難」、「救出・救護」、「給食・給水」などの活動及び防災訓練等に必要な防災資器材の取扱と点検ができるよう、会員に周知するとともに、自主防災組織として必要な資機材の取得・更新について協議し、自主防災組織への参画意識の高揚を図る。</a:t>
                      </a:r>
                      <a:endParaRPr lang="en-US" altLang="ja-JP" sz="14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37399"/>
                  </a:ext>
                </a:extLst>
              </a:tr>
              <a:tr h="52825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災害想定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b="0" dirty="0">
                          <a:solidFill>
                            <a:schemeClr val="tx1"/>
                          </a:solidFill>
                          <a:latin typeface="ＭＳ 明朝" panose="02020609040205080304" pitchFamily="17" charset="-128"/>
                          <a:ea typeface="ＭＳ 明朝" panose="02020609040205080304" pitchFamily="17" charset="-128"/>
                        </a:rPr>
                        <a:t>地震または大雨等による土砂災害、大雨・津波等の浸水など想定される全ての災害</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786365"/>
                  </a:ext>
                </a:extLst>
              </a:tr>
              <a:tr h="435746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防災資器材の取扱要領・機能点検</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１</a:t>
                      </a: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下表資器材の取扱要領及び機能点検</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自主防災組織の特性を踏まえて総会等で、</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新規調達・更新に</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　ついて協議し整備</a:t>
                      </a:r>
                      <a:r>
                        <a:rPr kumimoji="1" lang="ja-JP" altLang="en-US" sz="1400" b="0" dirty="0">
                          <a:solidFill>
                            <a:schemeClr val="tx1"/>
                          </a:solidFill>
                          <a:latin typeface="ＭＳ 明朝" panose="02020609040205080304" pitchFamily="17" charset="-128"/>
                          <a:ea typeface="ＭＳ 明朝" panose="02020609040205080304" pitchFamily="17" charset="-128"/>
                        </a:rPr>
                        <a:t>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21637"/>
                  </a:ext>
                </a:extLst>
              </a:tr>
            </a:tbl>
          </a:graphicData>
        </a:graphic>
      </p:graphicFrame>
      <p:graphicFrame>
        <p:nvGraphicFramePr>
          <p:cNvPr id="9" name="表 8">
            <a:extLst>
              <a:ext uri="{FF2B5EF4-FFF2-40B4-BE49-F238E27FC236}">
                <a16:creationId xmlns:a16="http://schemas.microsoft.com/office/drawing/2014/main" id="{81A20043-1BB1-4B08-BBFA-CD5EF2ECBDB1}"/>
              </a:ext>
            </a:extLst>
          </p:cNvPr>
          <p:cNvGraphicFramePr>
            <a:graphicFrameLocks noGrp="1"/>
          </p:cNvGraphicFramePr>
          <p:nvPr>
            <p:extLst/>
          </p:nvPr>
        </p:nvGraphicFramePr>
        <p:xfrm>
          <a:off x="1274396" y="5337326"/>
          <a:ext cx="5261651" cy="3505200"/>
        </p:xfrm>
        <a:graphic>
          <a:graphicData uri="http://schemas.openxmlformats.org/drawingml/2006/table">
            <a:tbl>
              <a:tblPr firstRow="1" bandRow="1">
                <a:tableStyleId>{5C22544A-7EE6-4342-B048-85BDC9FD1C3A}</a:tableStyleId>
              </a:tblPr>
              <a:tblGrid>
                <a:gridCol w="937463">
                  <a:extLst>
                    <a:ext uri="{9D8B030D-6E8A-4147-A177-3AD203B41FA5}">
                      <a16:colId xmlns:a16="http://schemas.microsoft.com/office/drawing/2014/main" val="262043702"/>
                    </a:ext>
                  </a:extLst>
                </a:gridCol>
                <a:gridCol w="4324188">
                  <a:extLst>
                    <a:ext uri="{9D8B030D-6E8A-4147-A177-3AD203B41FA5}">
                      <a16:colId xmlns:a16="http://schemas.microsoft.com/office/drawing/2014/main" val="2448176297"/>
                    </a:ext>
                  </a:extLst>
                </a:gridCol>
              </a:tblGrid>
              <a:tr h="276322">
                <a:tc>
                  <a:txBody>
                    <a:bodyPr/>
                    <a:lstStyle/>
                    <a:p>
                      <a:pPr algn="ct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目的別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防災資器材（例）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937733"/>
                  </a:ext>
                </a:extLst>
              </a:tr>
              <a:tr h="663173">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携帯用無線機・トランシーバ、拡声器、腕章、住宅地図、コピー用紙、筆記具、付箋紙、図板、テレビ、ラジオ、自治会広報用放送設備、ホワイトボード</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85316"/>
                  </a:ext>
                </a:extLst>
              </a:tr>
              <a:tr h="469748">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初期消火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消火器、消火用バケツ、消火砂、ホース、防火水槽、</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鳶口、ヘルメット</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954896"/>
                  </a:ext>
                </a:extLst>
              </a:tr>
              <a:tr h="276322">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避難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携帯トイレ、寝袋、発電機、バッテリー、リヤカー</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2543034"/>
                  </a:ext>
                </a:extLst>
              </a:tr>
              <a:tr h="469748">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救出救護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土工具、工具、担架、救急箱、毛布、簡易ベッド、強力ライト、シート、ロープ</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1643030"/>
                  </a:ext>
                </a:extLst>
              </a:tr>
              <a:tr h="469748">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給食給水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炊飯器具、鍋、ガスコンロ、ガスボンベ、給水タンク、水の</a:t>
                      </a:r>
                      <a:r>
                        <a:rPr kumimoji="1" lang="ja-JP" altLang="en-US" sz="1400" b="0" dirty="0" err="1">
                          <a:solidFill>
                            <a:schemeClr val="tx1"/>
                          </a:solidFill>
                          <a:latin typeface="ＭＳ 明朝" panose="02020609040205080304" pitchFamily="17" charset="-128"/>
                          <a:ea typeface="ＭＳ 明朝" panose="02020609040205080304" pitchFamily="17" charset="-128"/>
                        </a:rPr>
                        <a:t>う</a:t>
                      </a:r>
                      <a:r>
                        <a:rPr kumimoji="1" lang="ja-JP" altLang="en-US" sz="1400" b="0" dirty="0">
                          <a:solidFill>
                            <a:schemeClr val="tx1"/>
                          </a:solidFill>
                          <a:latin typeface="ＭＳ 明朝" panose="02020609040205080304" pitchFamily="17" charset="-128"/>
                          <a:ea typeface="ＭＳ 明朝" panose="02020609040205080304" pitchFamily="17" charset="-128"/>
                        </a:rPr>
                        <a:t>、アルファー米、保存水</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1206975"/>
                  </a:ext>
                </a:extLst>
              </a:tr>
              <a:tr h="276322">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訓練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ＰＣ、プロジェクター、（出前講座時に借用）</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0000723"/>
                  </a:ext>
                </a:extLst>
              </a:tr>
              <a:tr h="276322">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その他</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簡易倉庫、ビニールシート</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315847"/>
                  </a:ext>
                </a:extLst>
              </a:tr>
            </a:tbl>
          </a:graphicData>
        </a:graphic>
      </p:graphicFrame>
      <p:sp>
        <p:nvSpPr>
          <p:cNvPr id="8" name="テキスト ボックス 7">
            <a:extLst>
              <a:ext uri="{FF2B5EF4-FFF2-40B4-BE49-F238E27FC236}">
                <a16:creationId xmlns:a16="http://schemas.microsoft.com/office/drawing/2014/main" id="{AA08C6DD-E3A8-4DF0-B3B3-87A7816DD732}"/>
              </a:ext>
            </a:extLst>
          </p:cNvPr>
          <p:cNvSpPr txBox="1"/>
          <p:nvPr/>
        </p:nvSpPr>
        <p:spPr>
          <a:xfrm>
            <a:off x="1194843" y="239571"/>
            <a:ext cx="4462550"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防災資器材の取扱・点検実施計画（例）</a:t>
            </a:r>
          </a:p>
        </p:txBody>
      </p:sp>
    </p:spTree>
    <p:extLst>
      <p:ext uri="{BB962C8B-B14F-4D97-AF65-F5344CB8AC3E}">
        <p14:creationId xmlns:p14="http://schemas.microsoft.com/office/powerpoint/2010/main" val="3838931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103</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312198"/>
          <a:ext cx="6348934" cy="8595496"/>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0700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960406">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　その他の留意事項</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各家庭でも消火器・消火バケツ・消火砂等の準備を啓発</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地域内にＡＥＤがあれば、設置位置を掌握しておく。</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近隣や地区内の自主防災組織、団体、事業所等と保有物品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や調達先等に関する情報共有、相互借用・貸出に関する協議</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土の</a:t>
                      </a:r>
                      <a:r>
                        <a:rPr kumimoji="1" lang="ja-JP" altLang="en-US" sz="1400" b="0" dirty="0" err="1">
                          <a:solidFill>
                            <a:schemeClr val="tx1"/>
                          </a:solidFill>
                          <a:latin typeface="ＭＳ ゴシック" panose="020B0609070205080204" pitchFamily="49" charset="-128"/>
                          <a:ea typeface="ＭＳ ゴシック" panose="020B0609070205080204" pitchFamily="49" charset="-128"/>
                        </a:rPr>
                        <a:t>う</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作製・堆積</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明朝" panose="02020609040205080304" pitchFamily="17" charset="-128"/>
                          <a:ea typeface="ＭＳ 明朝" panose="02020609040205080304" pitchFamily="17" charset="-128"/>
                        </a:rPr>
                        <a:t>１　出水市消防本部による出前講座</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２　出水市消防本部の出前講座受講年度以降、地域の消防団員に</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よる展示説明及び体験、または本書「第８章第４「土の</a:t>
                      </a:r>
                      <a:r>
                        <a:rPr kumimoji="1" lang="ja-JP" altLang="en-US" sz="1400" b="0" dirty="0" err="1">
                          <a:solidFill>
                            <a:schemeClr val="tx1"/>
                          </a:solidFill>
                          <a:latin typeface="ＭＳ 明朝" panose="02020609040205080304" pitchFamily="17" charset="-128"/>
                          <a:ea typeface="ＭＳ 明朝" panose="02020609040205080304" pitchFamily="17" charset="-128"/>
                        </a:rPr>
                        <a:t>う</a:t>
                      </a:r>
                      <a:r>
                        <a:rPr kumimoji="1" lang="ja-JP" altLang="en-US" sz="1400" b="0" dirty="0">
                          <a:solidFill>
                            <a:schemeClr val="tx1"/>
                          </a:solidFill>
                          <a:latin typeface="ＭＳ 明朝" panose="02020609040205080304" pitchFamily="17" charset="-128"/>
                          <a:ea typeface="ＭＳ 明朝" panose="02020609040205080304" pitchFamily="17" charset="-128"/>
                        </a:rPr>
                        <a:t>作</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製・堆積要領」」を参考に、自主防災組織独自の訓練により練</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度を維持する。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索具</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明朝" panose="02020609040205080304" pitchFamily="17" charset="-128"/>
                          <a:ea typeface="ＭＳ 明朝" panose="02020609040205080304" pitchFamily="17" charset="-128"/>
                        </a:rPr>
                        <a:t>１　出水市消防本部による出前講座</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２　出水市消防本部の出前講座受講年度以降、地域の消防団員に</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よる展示説明及び体験、または本書「第８章第５「索具」」を</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参考に、自主防災組織独自の訓練により練度を維持する。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21637"/>
                  </a:ext>
                </a:extLst>
              </a:tr>
              <a:tr h="432808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訓練時程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3371337"/>
                  </a:ext>
                </a:extLst>
              </a:tr>
            </a:tbl>
          </a:graphicData>
        </a:graphic>
      </p:graphicFrame>
      <p:graphicFrame>
        <p:nvGraphicFramePr>
          <p:cNvPr id="7" name="表 6">
            <a:extLst>
              <a:ext uri="{FF2B5EF4-FFF2-40B4-BE49-F238E27FC236}">
                <a16:creationId xmlns:a16="http://schemas.microsoft.com/office/drawing/2014/main" id="{14D2DEE6-BE4F-4D2B-81F9-F9FC1E4FF76B}"/>
              </a:ext>
            </a:extLst>
          </p:cNvPr>
          <p:cNvGraphicFramePr>
            <a:graphicFrameLocks noGrp="1"/>
          </p:cNvGraphicFramePr>
          <p:nvPr>
            <p:extLst/>
          </p:nvPr>
        </p:nvGraphicFramePr>
        <p:xfrm>
          <a:off x="1278301" y="4675315"/>
          <a:ext cx="5261651" cy="40843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62043702"/>
                    </a:ext>
                  </a:extLst>
                </a:gridCol>
                <a:gridCol w="4118651">
                  <a:extLst>
                    <a:ext uri="{9D8B030D-6E8A-4147-A177-3AD203B41FA5}">
                      <a16:colId xmlns:a16="http://schemas.microsoft.com/office/drawing/2014/main" val="2448176297"/>
                    </a:ext>
                  </a:extLst>
                </a:gridCol>
              </a:tblGrid>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訓練開始式及び訓練説明（事前説明内容を確認）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937733"/>
                  </a:ext>
                </a:extLst>
              </a:tr>
              <a:tr h="1524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０８：２０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85316"/>
                  </a:ext>
                </a:extLst>
              </a:tr>
              <a:tr h="1524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０８：４０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自主防災組織で定めた行動規定の確認</a:t>
                      </a:r>
                      <a:endParaRPr kumimoji="1" lang="ja-JP" altLang="en-US"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615086"/>
                  </a:ext>
                </a:extLst>
              </a:tr>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０９：００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algn="ct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出水市消防本部による出前講座</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参加人員数により、実施要領を２パターン</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パターン１</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参加者が多い場合（</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30</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人以上）</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参加人員を３つのグループに区分し、下記項目を１項目あたり２０分で実施し、終了後、別の項目を受講する。</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途中１０分間の休憩を含む。</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１　</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防災資器材の取扱要領・機能点検</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２　土のうの作製・堆積要領</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３　索具</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パターン２</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参加者が少ない場合（</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10</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人以下）</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全員に対して、上記項目を１項目あたり２０分で実施する。（途中１０分間休憩）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954896"/>
                  </a:ext>
                </a:extLst>
              </a:tr>
              <a:tr h="2032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１０：１０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質疑応答後、訓練終了式、解散</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315847"/>
                  </a:ext>
                </a:extLst>
              </a:tr>
            </a:tbl>
          </a:graphicData>
        </a:graphic>
      </p:graphicFrame>
    </p:spTree>
    <p:extLst>
      <p:ext uri="{BB962C8B-B14F-4D97-AF65-F5344CB8AC3E}">
        <p14:creationId xmlns:p14="http://schemas.microsoft.com/office/powerpoint/2010/main" val="268724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89</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4533" y="250825"/>
          <a:ext cx="6348934" cy="8698966"/>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27515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4453345">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情報収集</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総務班等</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b="0" dirty="0">
                          <a:solidFill>
                            <a:schemeClr val="tx1"/>
                          </a:solidFill>
                          <a:latin typeface="ＭＳ 明朝" panose="02020609040205080304" pitchFamily="17" charset="-128"/>
                          <a:ea typeface="ＭＳ 明朝" panose="02020609040205080304" pitchFamily="17" charset="-128"/>
                        </a:rPr>
                        <a:t>統裁部状況付与班となり、付紙「</a:t>
                      </a:r>
                      <a:r>
                        <a:rPr kumimoji="1" lang="en-US" altLang="ja-JP" sz="1400" b="0" dirty="0">
                          <a:solidFill>
                            <a:schemeClr val="tx1"/>
                          </a:solidFill>
                          <a:latin typeface="ＭＳ 明朝" panose="02020609040205080304" pitchFamily="17" charset="-128"/>
                          <a:ea typeface="ＭＳ 明朝" panose="02020609040205080304" pitchFamily="17"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模擬情報</a:t>
                      </a:r>
                      <a:r>
                        <a:rPr kumimoji="1" lang="en-US" altLang="ja-JP" sz="1400" b="0" dirty="0">
                          <a:solidFill>
                            <a:schemeClr val="tx1"/>
                          </a:solidFill>
                          <a:latin typeface="ＭＳ 明朝" panose="02020609040205080304" pitchFamily="17" charset="-128"/>
                          <a:ea typeface="ＭＳ 明朝" panose="02020609040205080304" pitchFamily="17"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情報収集項目</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（例）」を使用し、情報班へ状況付与する。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または、実際の気象情報（台風接近情報や大雨警報発表時の</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テレビ放送）等を情報収集する。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情報班</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自主防災組織会長へ前項内容を報告後、ホワイトボード、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ＰＣ等でクロノロジーを作成する。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同時並行して、項目列挙方式で放送案文を作成し、自治会</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放送を準備する。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この際、避難準備や荒天準備等の注意喚起を含める。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被災状況や、自主防災避難所開設以降は、収容状況等を市</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役所へ報告する。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情報伝達</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a:t>
                      </a:r>
                      <a:r>
                        <a:rPr kumimoji="1" lang="ja-JP" altLang="en-US" sz="1400" b="0" dirty="0">
                          <a:solidFill>
                            <a:schemeClr val="tx1"/>
                          </a:solidFill>
                          <a:latin typeface="ＭＳ 明朝" panose="02020609040205080304" pitchFamily="17" charset="-128"/>
                          <a:ea typeface="ＭＳ 明朝" panose="02020609040205080304" pitchFamily="17" charset="-128"/>
                        </a:rPr>
                        <a:t>　放送案文を協議し、自治会放送で周知する。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実際の気象情報を使用する際は、最新の情報を逐次伝達する。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a:t>
                      </a:r>
                      <a:r>
                        <a:rPr kumimoji="1" lang="ja-JP" altLang="en-US" sz="1400" b="0" dirty="0">
                          <a:solidFill>
                            <a:schemeClr val="tx1"/>
                          </a:solidFill>
                          <a:latin typeface="ＭＳ 明朝" panose="02020609040205080304" pitchFamily="17" charset="-128"/>
                          <a:ea typeface="ＭＳ 明朝" panose="02020609040205080304" pitchFamily="17" charset="-128"/>
                        </a:rPr>
                        <a:t>　１・２項に関して、自宅での訓練参加者等から伝達内容を正</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確に認識できたか、聞こえ具合等は適切か否かを確認する。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4867777"/>
                  </a:ext>
                </a:extLst>
              </a:tr>
              <a:tr h="269464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訓練時程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en-US" altLang="ja-JP" sz="1400" b="0" dirty="0">
                          <a:solidFill>
                            <a:schemeClr val="tx1"/>
                          </a:solidFill>
                          <a:latin typeface="ＭＳ 明朝" panose="02020609040205080304" pitchFamily="17" charset="-128"/>
                          <a:ea typeface="ＭＳ 明朝" panose="02020609040205080304" pitchFamily="17"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　情報班要員が多数で複数班ある場合は、次の班が訓練する。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5046172"/>
                  </a:ext>
                </a:extLst>
              </a:tr>
              <a:tr h="1246173">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準備事項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a:t>
                      </a:r>
                      <a:r>
                        <a:rPr kumimoji="1" lang="ja-JP" altLang="en-US" sz="1400" b="0" dirty="0">
                          <a:solidFill>
                            <a:schemeClr val="tx1"/>
                          </a:solidFill>
                          <a:latin typeface="ＭＳ 明朝" panose="02020609040205080304" pitchFamily="17" charset="-128"/>
                          <a:ea typeface="ＭＳ 明朝" panose="02020609040205080304" pitchFamily="17" charset="-128"/>
                        </a:rPr>
                        <a:t>　前日１６：００　自治会公民館内の訓練配置完了後、点検</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（自治会放送の機能点検を含む。）</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前日１９：４０　訓練に関する自治会放送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a:t>
                      </a:r>
                      <a:r>
                        <a:rPr kumimoji="1" lang="ja-JP" altLang="en-US" sz="1400" b="0" dirty="0">
                          <a:solidFill>
                            <a:schemeClr val="tx1"/>
                          </a:solidFill>
                          <a:latin typeface="ＭＳ 明朝" panose="02020609040205080304" pitchFamily="17" charset="-128"/>
                          <a:ea typeface="ＭＳ 明朝" panose="02020609040205080304" pitchFamily="17" charset="-128"/>
                        </a:rPr>
                        <a:t>　統裁部と情報班のやり取りが、訓練参加者、研修者等に</a:t>
                      </a:r>
                      <a:r>
                        <a:rPr kumimoji="1" lang="ja-JP" altLang="en-US" sz="1400" b="0" dirty="0" err="1">
                          <a:solidFill>
                            <a:schemeClr val="tx1"/>
                          </a:solidFill>
                          <a:latin typeface="ＭＳ 明朝" panose="02020609040205080304" pitchFamily="17" charset="-128"/>
                          <a:ea typeface="ＭＳ 明朝" panose="02020609040205080304" pitchFamily="17" charset="-128"/>
                        </a:rPr>
                        <a:t>聞こ</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えない場合は、状況により拡声器・マイクセットを準備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7727560"/>
                  </a:ext>
                </a:extLst>
              </a:tr>
            </a:tbl>
          </a:graphicData>
        </a:graphic>
      </p:graphicFrame>
      <p:graphicFrame>
        <p:nvGraphicFramePr>
          <p:cNvPr id="3" name="表 2">
            <a:extLst>
              <a:ext uri="{FF2B5EF4-FFF2-40B4-BE49-F238E27FC236}">
                <a16:creationId xmlns:a16="http://schemas.microsoft.com/office/drawing/2014/main" id="{9BE62942-1EA7-4FDF-8A3F-D56C6C3505E6}"/>
              </a:ext>
            </a:extLst>
          </p:cNvPr>
          <p:cNvGraphicFramePr>
            <a:graphicFrameLocks noGrp="1"/>
          </p:cNvGraphicFramePr>
          <p:nvPr>
            <p:extLst/>
          </p:nvPr>
        </p:nvGraphicFramePr>
        <p:xfrm>
          <a:off x="1341110" y="5135106"/>
          <a:ext cx="5163212" cy="22555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62043702"/>
                    </a:ext>
                  </a:extLst>
                </a:gridCol>
                <a:gridCol w="4020212">
                  <a:extLst>
                    <a:ext uri="{9D8B030D-6E8A-4147-A177-3AD203B41FA5}">
                      <a16:colId xmlns:a16="http://schemas.microsoft.com/office/drawing/2014/main" val="2448176297"/>
                    </a:ext>
                  </a:extLst>
                </a:gridCol>
              </a:tblGrid>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０８：００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訓練説明（事前説明した内容を確認）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937733"/>
                  </a:ext>
                </a:extLst>
              </a:tr>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訓練開始（情報班への状況付与）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85316"/>
                  </a:ext>
                </a:extLst>
              </a:tr>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０９：００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クロノロジー、放送案文完成、関係者間協議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954896"/>
                  </a:ext>
                </a:extLst>
              </a:tr>
              <a:tr h="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０９：３０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　自治会放送開始</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２　放送による伝達が不可能な方へは救出・救</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護班か避難誘導班等による訪問伝達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408900"/>
                  </a:ext>
                </a:extLst>
              </a:tr>
              <a:tr h="2032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１０：００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放送内容及び聞こえ具合の確認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315847"/>
                  </a:ext>
                </a:extLst>
              </a:tr>
              <a:tr h="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訓練成果の総括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5029284"/>
                  </a:ext>
                </a:extLst>
              </a:tr>
            </a:tbl>
          </a:graphicData>
        </a:graphic>
      </p:graphicFrame>
    </p:spTree>
    <p:extLst>
      <p:ext uri="{BB962C8B-B14F-4D97-AF65-F5344CB8AC3E}">
        <p14:creationId xmlns:p14="http://schemas.microsoft.com/office/powerpoint/2010/main" val="406297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90</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6A3805A4-6BEC-4054-9555-582EAEDCB8A0}"/>
              </a:ext>
            </a:extLst>
          </p:cNvPr>
          <p:cNvSpPr txBox="1"/>
          <p:nvPr/>
        </p:nvSpPr>
        <p:spPr>
          <a:xfrm>
            <a:off x="6211670" y="0"/>
            <a:ext cx="646332" cy="276999"/>
          </a:xfrm>
          <a:prstGeom prst="rect">
            <a:avLst/>
          </a:prstGeom>
          <a:noFill/>
        </p:spPr>
        <p:txBody>
          <a:bodyPr wrap="none" rtlCol="0">
            <a:spAutoFit/>
          </a:bodyPr>
          <a:lstStyle/>
          <a:p>
            <a:pPr algn="r"/>
            <a:r>
              <a:rPr kumimoji="1" lang="ja-JP" altLang="en-US" sz="1200" dirty="0">
                <a:latin typeface="ＭＳ 明朝" panose="02020609040205080304" pitchFamily="17" charset="-128"/>
                <a:ea typeface="ＭＳ 明朝" panose="02020609040205080304" pitchFamily="17" charset="-128"/>
              </a:rPr>
              <a:t>付　紙</a:t>
            </a:r>
          </a:p>
        </p:txBody>
      </p:sp>
      <p:sp>
        <p:nvSpPr>
          <p:cNvPr id="7" name="テキスト ボックス 6">
            <a:extLst>
              <a:ext uri="{FF2B5EF4-FFF2-40B4-BE49-F238E27FC236}">
                <a16:creationId xmlns:a16="http://schemas.microsoft.com/office/drawing/2014/main" id="{99405F81-D222-4004-8125-83A7C785E0B2}"/>
              </a:ext>
            </a:extLst>
          </p:cNvPr>
          <p:cNvSpPr txBox="1"/>
          <p:nvPr/>
        </p:nvSpPr>
        <p:spPr>
          <a:xfrm>
            <a:off x="1502850" y="244631"/>
            <a:ext cx="3647152" cy="369332"/>
          </a:xfrm>
          <a:prstGeom prst="rect">
            <a:avLst/>
          </a:prstGeom>
          <a:noFill/>
        </p:spPr>
        <p:txBody>
          <a:bodyPr wrap="none" rtlCol="0">
            <a:spAutoFit/>
          </a:bodyPr>
          <a:lstStyle/>
          <a:p>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模擬情報</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情報収集項目（例）</a:t>
            </a:r>
          </a:p>
        </p:txBody>
      </p:sp>
      <p:sp>
        <p:nvSpPr>
          <p:cNvPr id="9" name="テキスト ボックス 8">
            <a:extLst>
              <a:ext uri="{FF2B5EF4-FFF2-40B4-BE49-F238E27FC236}">
                <a16:creationId xmlns:a16="http://schemas.microsoft.com/office/drawing/2014/main" id="{D20ED0CC-88B2-41FC-AF39-740546C24C30}"/>
              </a:ext>
            </a:extLst>
          </p:cNvPr>
          <p:cNvSpPr txBox="1"/>
          <p:nvPr/>
        </p:nvSpPr>
        <p:spPr>
          <a:xfrm>
            <a:off x="99893" y="655946"/>
            <a:ext cx="6468435" cy="4401205"/>
          </a:xfrm>
          <a:prstGeom prst="rect">
            <a:avLst/>
          </a:prstGeom>
          <a:noFill/>
          <a:ln>
            <a:solidFill>
              <a:schemeClr val="tx1"/>
            </a:solid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（例１　テレビ、ラジオ、気象庁ＨＰ等から得た情報）</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明朝" panose="02020609040205080304" pitchFamily="17" charset="-128"/>
                <a:ea typeface="ＭＳ 明朝" panose="02020609040205080304" pitchFamily="17" charset="-128"/>
              </a:rPr>
              <a:t>１　○○月○○日　午後○○時　大雨警報発表</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２　○○月○△日　２４：００まで　警報継続の可能性「高」</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３　昨日から降り始め、現在時、山間部では連続雨量７０ｍｍ</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ゴシック" panose="020B0609070205080204" pitchFamily="49" charset="-128"/>
                <a:ea typeface="ＭＳ ゴシック" panose="020B0609070205080204" pitchFamily="49" charset="-128"/>
              </a:rPr>
              <a:t>（例１　市からの情報）</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１　気象等</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a:latin typeface="ＭＳ 明朝" panose="02020609040205080304" pitchFamily="17" charset="-128"/>
                <a:ea typeface="ＭＳ 明朝" panose="02020609040205080304" pitchFamily="17" charset="-128"/>
              </a:rPr>
              <a:t>⑴　６月２８日２：００から降り始め、連続雨量５０ｍｍ</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⑵　３０日６：００大雨注意報</a:t>
            </a:r>
            <a:r>
              <a:rPr kumimoji="1" lang="ja-JP" altLang="en-US" sz="1400" dirty="0">
                <a:solidFill>
                  <a:srgbClr val="FF0000"/>
                </a:solidFill>
                <a:latin typeface="ＭＳ 明朝" panose="02020609040205080304" pitchFamily="17" charset="-128"/>
                <a:ea typeface="ＭＳ 明朝" panose="02020609040205080304" pitchFamily="17" charset="-128"/>
              </a:rPr>
              <a:t>！</a:t>
            </a:r>
            <a:r>
              <a:rPr kumimoji="1" lang="ja-JP" altLang="en-US" sz="1400" dirty="0">
                <a:latin typeface="ＭＳ 明朝" panose="02020609040205080304" pitchFamily="17" charset="-128"/>
                <a:ea typeface="ＭＳ 明朝" panose="02020609040205080304" pitchFamily="17" charset="-128"/>
              </a:rPr>
              <a:t>（警報の可能性「高」）発表</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⑶　潮位は１日から４日まで大潮で３５０ｃｍ</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ゴシック" panose="020B0609070205080204" pitchFamily="49" charset="-128"/>
                <a:ea typeface="ＭＳ ゴシック" panose="020B0609070205080204" pitchFamily="49" charset="-128"/>
              </a:rPr>
              <a:t>２　現在までの市の活動状況</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明朝" panose="02020609040205080304" pitchFamily="17" charset="-128"/>
                <a:ea typeface="ＭＳ 明朝" panose="02020609040205080304" pitchFamily="17" charset="-128"/>
              </a:rPr>
              <a:t>　⑴　３０日　６：２０　情報連絡体制へ移行</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⑵　　同日１０：００　警戒本部体制へ移行</a:t>
            </a:r>
            <a:endParaRPr kumimoji="1" lang="en-US" altLang="ja-JP" sz="1400" dirty="0">
              <a:solidFill>
                <a:schemeClr val="dk1"/>
              </a:solidFill>
              <a:latin typeface="ＭＳ 明朝" panose="02020609040205080304" pitchFamily="17" charset="-128"/>
              <a:ea typeface="ＭＳ 明朝" panose="02020609040205080304" pitchFamily="17" charset="-128"/>
            </a:endParaRPr>
          </a:p>
          <a:p>
            <a:r>
              <a:rPr kumimoji="1" lang="ja-JP" altLang="en-US" sz="1400" dirty="0">
                <a:solidFill>
                  <a:schemeClr val="dk1"/>
                </a:solidFill>
                <a:latin typeface="ＭＳ ゴシック" panose="020B0609070205080204" pitchFamily="49" charset="-128"/>
                <a:ea typeface="ＭＳ ゴシック" panose="020B0609070205080204" pitchFamily="49" charset="-128"/>
              </a:rPr>
              <a:t>３　今後の予定</a:t>
            </a:r>
            <a:endParaRPr kumimoji="1" lang="en-US" altLang="ja-JP" sz="1400"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400" dirty="0">
                <a:latin typeface="ＭＳ 明朝" panose="02020609040205080304" pitchFamily="17" charset="-128"/>
                <a:ea typeface="ＭＳ 明朝" panose="02020609040205080304" pitchFamily="17" charset="-128"/>
              </a:rPr>
              <a:t>　⑴　大雨警報発表と同時に避難所開設を検討し、夜間を避けて開設予定</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市は避難所開設前に、災害対策本部体制へ移行予定</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⑵　開設予定時期：　１日８：００</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⑶　開設予定避難所</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ア　○○</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イ　○○</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⑷　○○ダムは明朝の豪雨を見越して本日１７：３０予備放流</a:t>
            </a:r>
            <a:endParaRPr kumimoji="1" lang="en-US" altLang="ja-JP" sz="1400" dirty="0">
              <a:latin typeface="ＭＳ 明朝" panose="02020609040205080304" pitchFamily="17" charset="-128"/>
              <a:ea typeface="ＭＳ 明朝" panose="02020609040205080304" pitchFamily="17" charset="-128"/>
            </a:endParaRPr>
          </a:p>
        </p:txBody>
      </p:sp>
      <p:sp>
        <p:nvSpPr>
          <p:cNvPr id="10" name="テキスト ボックス 9">
            <a:extLst>
              <a:ext uri="{FF2B5EF4-FFF2-40B4-BE49-F238E27FC236}">
                <a16:creationId xmlns:a16="http://schemas.microsoft.com/office/drawing/2014/main" id="{5B38A223-D7AF-468B-A6E0-1F543B2E0794}"/>
              </a:ext>
            </a:extLst>
          </p:cNvPr>
          <p:cNvSpPr txBox="1"/>
          <p:nvPr/>
        </p:nvSpPr>
        <p:spPr>
          <a:xfrm>
            <a:off x="99893" y="5225830"/>
            <a:ext cx="6468436" cy="1384995"/>
          </a:xfrm>
          <a:prstGeom prst="rect">
            <a:avLst/>
          </a:prstGeom>
          <a:noFill/>
          <a:ln>
            <a:solidFill>
              <a:schemeClr val="tx1"/>
            </a:solid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（例２　市の避難情報（区分、開設避難所と時期）</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１</a:t>
            </a:r>
            <a:r>
              <a:rPr kumimoji="1" lang="ja-JP" altLang="en-US" sz="1400" dirty="0">
                <a:latin typeface="ＭＳ 明朝" panose="02020609040205080304" pitchFamily="17" charset="-128"/>
                <a:ea typeface="ＭＳ 明朝" panose="02020609040205080304" pitchFamily="17" charset="-128"/>
              </a:rPr>
              <a:t>　避難情報　　　：　高齢者等避難（レベル３）</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２</a:t>
            </a:r>
            <a:r>
              <a:rPr kumimoji="1" lang="ja-JP" altLang="en-US" sz="1400" dirty="0">
                <a:latin typeface="ＭＳ 明朝" panose="02020609040205080304" pitchFamily="17" charset="-128"/>
                <a:ea typeface="ＭＳ 明朝" panose="02020609040205080304" pitchFamily="17" charset="-128"/>
              </a:rPr>
              <a:t>　避難所開設時期：　○○月〇〇日　午後○○時</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３</a:t>
            </a:r>
            <a:r>
              <a:rPr kumimoji="1" lang="ja-JP" altLang="en-US" sz="1400" dirty="0">
                <a:latin typeface="ＭＳ 明朝" panose="02020609040205080304" pitchFamily="17" charset="-128"/>
                <a:ea typeface="ＭＳ 明朝" panose="02020609040205080304" pitchFamily="17" charset="-128"/>
              </a:rPr>
              <a:t>　開設避難所</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⑴　〇〇　</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⑵　○○　　　　　　　　</a:t>
            </a:r>
            <a:endParaRPr kumimoji="1" lang="en-US" altLang="ja-JP" sz="1400" dirty="0">
              <a:latin typeface="ＭＳ 明朝" panose="02020609040205080304" pitchFamily="17" charset="-128"/>
              <a:ea typeface="ＭＳ 明朝" panose="02020609040205080304" pitchFamily="17" charset="-128"/>
            </a:endParaRPr>
          </a:p>
        </p:txBody>
      </p:sp>
      <p:sp>
        <p:nvSpPr>
          <p:cNvPr id="11" name="テキスト ボックス 10">
            <a:extLst>
              <a:ext uri="{FF2B5EF4-FFF2-40B4-BE49-F238E27FC236}">
                <a16:creationId xmlns:a16="http://schemas.microsoft.com/office/drawing/2014/main" id="{7AD6EAA2-0224-4B11-8C66-1D5A65EC185F}"/>
              </a:ext>
            </a:extLst>
          </p:cNvPr>
          <p:cNvSpPr txBox="1"/>
          <p:nvPr/>
        </p:nvSpPr>
        <p:spPr>
          <a:xfrm>
            <a:off x="99890" y="7838630"/>
            <a:ext cx="6468437" cy="954107"/>
          </a:xfrm>
          <a:prstGeom prst="rect">
            <a:avLst/>
          </a:prstGeom>
          <a:noFill/>
          <a:ln>
            <a:solidFill>
              <a:schemeClr val="tx1"/>
            </a:solid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（例４　自主防災避難所の避難状況）</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１</a:t>
            </a:r>
            <a:r>
              <a:rPr kumimoji="1" lang="ja-JP" altLang="en-US" sz="1400" dirty="0">
                <a:latin typeface="ＭＳ 明朝" panose="02020609040205080304" pitchFamily="17" charset="-128"/>
                <a:ea typeface="ＭＳ 明朝" panose="02020609040205080304" pitchFamily="17" charset="-128"/>
              </a:rPr>
              <a:t>　○○　　　３世帯　１０名</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２</a:t>
            </a:r>
            <a:r>
              <a:rPr kumimoji="1" lang="ja-JP" altLang="en-US" sz="1400" dirty="0">
                <a:latin typeface="ＭＳ 明朝" panose="02020609040205080304" pitchFamily="17" charset="-128"/>
                <a:ea typeface="ＭＳ 明朝" panose="02020609040205080304" pitchFamily="17" charset="-128"/>
              </a:rPr>
              <a:t>　○○　　　２世帯　　６名</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３</a:t>
            </a:r>
            <a:r>
              <a:rPr kumimoji="1" lang="ja-JP" altLang="en-US" sz="1400" dirty="0">
                <a:latin typeface="ＭＳ 明朝" panose="02020609040205080304" pitchFamily="17" charset="-128"/>
                <a:ea typeface="ＭＳ 明朝" panose="02020609040205080304" pitchFamily="17" charset="-128"/>
              </a:rPr>
              <a:t>　○○　　　３世帯　　６名</a:t>
            </a:r>
            <a:endParaRPr kumimoji="1" lang="en-US" altLang="ja-JP" sz="1400" dirty="0">
              <a:latin typeface="ＭＳ 明朝" panose="02020609040205080304" pitchFamily="17" charset="-128"/>
              <a:ea typeface="ＭＳ 明朝" panose="02020609040205080304" pitchFamily="17" charset="-128"/>
            </a:endParaRPr>
          </a:p>
        </p:txBody>
      </p:sp>
      <p:sp>
        <p:nvSpPr>
          <p:cNvPr id="12" name="テキスト ボックス 11">
            <a:extLst>
              <a:ext uri="{FF2B5EF4-FFF2-40B4-BE49-F238E27FC236}">
                <a16:creationId xmlns:a16="http://schemas.microsoft.com/office/drawing/2014/main" id="{969D9B46-8474-4837-B9E5-E0816A87FE6F}"/>
              </a:ext>
            </a:extLst>
          </p:cNvPr>
          <p:cNvSpPr txBox="1"/>
          <p:nvPr/>
        </p:nvSpPr>
        <p:spPr>
          <a:xfrm>
            <a:off x="99890" y="6730951"/>
            <a:ext cx="6468437" cy="954107"/>
          </a:xfrm>
          <a:prstGeom prst="rect">
            <a:avLst/>
          </a:prstGeom>
          <a:noFill/>
          <a:ln>
            <a:solidFill>
              <a:schemeClr val="tx1"/>
            </a:solidFill>
          </a:ln>
        </p:spPr>
        <p:txBody>
          <a:bodyPr wrap="none" rtlCol="0">
            <a:spAutoFit/>
          </a:bodyPr>
          <a:lstStyle/>
          <a:p>
            <a:r>
              <a:rPr kumimoji="1" lang="ja-JP" altLang="en-US" sz="1400" dirty="0">
                <a:latin typeface="ＭＳ ゴシック" panose="020B0609070205080204" pitchFamily="49" charset="-128"/>
                <a:ea typeface="ＭＳ ゴシック" panose="020B0609070205080204" pitchFamily="49" charset="-128"/>
              </a:rPr>
              <a:t>（例３　自治会内の被災状況、危険箇所の点検結果）</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１</a:t>
            </a:r>
            <a:r>
              <a:rPr kumimoji="1" lang="ja-JP" altLang="en-US" sz="1400" dirty="0">
                <a:latin typeface="ＭＳ 明朝" panose="02020609040205080304" pitchFamily="17" charset="-128"/>
                <a:ea typeface="ＭＳ 明朝" panose="02020609040205080304" pitchFamily="17" charset="-128"/>
              </a:rPr>
              <a:t>　○○自治会　崩土　　　公民館西側５０ｍ山林（１０ｍ）　　通行可能</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２</a:t>
            </a:r>
            <a:r>
              <a:rPr kumimoji="1" lang="ja-JP" altLang="en-US" sz="1400" dirty="0">
                <a:latin typeface="ＭＳ 明朝" panose="02020609040205080304" pitchFamily="17" charset="-128"/>
                <a:ea typeface="ＭＳ 明朝" panose="02020609040205080304" pitchFamily="17" charset="-128"/>
              </a:rPr>
              <a:t>　　　同上　　護岸決壊　〇〇川東岸　〇〇橋の北１０ｍ　　　越水なし</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a:latin typeface="ＭＳ ゴシック" panose="020B0609070205080204" pitchFamily="49" charset="-128"/>
                <a:ea typeface="ＭＳ ゴシック" panose="020B0609070205080204" pitchFamily="49" charset="-128"/>
              </a:rPr>
              <a:t>３</a:t>
            </a:r>
            <a:r>
              <a:rPr kumimoji="1" lang="ja-JP" altLang="en-US" sz="1400" dirty="0">
                <a:latin typeface="ＭＳ 明朝" panose="02020609040205080304" pitchFamily="17" charset="-128"/>
                <a:ea typeface="ＭＳ 明朝" panose="02020609040205080304" pitchFamily="17" charset="-128"/>
              </a:rPr>
              <a:t>　　　同上　　浸水　　　○○陸橋下のアンダーパス（</a:t>
            </a:r>
            <a:r>
              <a:rPr kumimoji="1" lang="en-US" altLang="ja-JP" sz="1400" dirty="0">
                <a:latin typeface="ＭＳ 明朝" panose="02020609040205080304" pitchFamily="17" charset="-128"/>
                <a:ea typeface="ＭＳ 明朝" panose="02020609040205080304" pitchFamily="17" charset="-128"/>
              </a:rPr>
              <a:t>50cm</a:t>
            </a:r>
            <a:r>
              <a:rPr kumimoji="1" lang="ja-JP" altLang="en-US" sz="1400" dirty="0">
                <a:latin typeface="ＭＳ 明朝" panose="02020609040205080304" pitchFamily="17" charset="-128"/>
                <a:ea typeface="ＭＳ 明朝" panose="02020609040205080304" pitchFamily="17" charset="-128"/>
              </a:rPr>
              <a:t>）　通行不能</a:t>
            </a:r>
            <a:endParaRPr kumimoji="1" lang="en-US" altLang="ja-JP"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0534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91</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6A3805A4-6BEC-4054-9555-582EAEDCB8A0}"/>
              </a:ext>
            </a:extLst>
          </p:cNvPr>
          <p:cNvSpPr txBox="1"/>
          <p:nvPr/>
        </p:nvSpPr>
        <p:spPr>
          <a:xfrm>
            <a:off x="6057780" y="0"/>
            <a:ext cx="800220" cy="276999"/>
          </a:xfrm>
          <a:prstGeom prst="rect">
            <a:avLst/>
          </a:prstGeom>
          <a:noFill/>
        </p:spPr>
        <p:txBody>
          <a:bodyPr wrap="none" rtlCol="0">
            <a:spAutoFit/>
          </a:bodyPr>
          <a:lstStyle/>
          <a:p>
            <a:pPr algn="r"/>
            <a:r>
              <a:rPr kumimoji="1" lang="ja-JP" altLang="en-US" sz="1200" dirty="0">
                <a:latin typeface="ＭＳ 明朝" panose="02020609040205080304" pitchFamily="17" charset="-128"/>
                <a:ea typeface="ＭＳ 明朝" panose="02020609040205080304" pitchFamily="17" charset="-128"/>
              </a:rPr>
              <a:t>別紙第２</a:t>
            </a:r>
          </a:p>
        </p:txBody>
      </p:sp>
      <p:sp>
        <p:nvSpPr>
          <p:cNvPr id="7" name="テキスト ボックス 6">
            <a:extLst>
              <a:ext uri="{FF2B5EF4-FFF2-40B4-BE49-F238E27FC236}">
                <a16:creationId xmlns:a16="http://schemas.microsoft.com/office/drawing/2014/main" id="{99405F81-D222-4004-8125-83A7C785E0B2}"/>
              </a:ext>
            </a:extLst>
          </p:cNvPr>
          <p:cNvSpPr txBox="1"/>
          <p:nvPr/>
        </p:nvSpPr>
        <p:spPr>
          <a:xfrm>
            <a:off x="893020" y="482270"/>
            <a:ext cx="5109091"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令和　　年度　　　自主防災組織　避難訓練実施計画</a:t>
            </a: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811089"/>
          <a:ext cx="6348934" cy="8012621"/>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120590">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292576">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令和　　年　　月　　日（　曜日）　　：　　　～　　：　　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594671"/>
                  </a:ext>
                </a:extLst>
              </a:tr>
              <a:tr h="296713">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場　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自治会公民館　　出水市　　　町　　　　番　　　　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626090"/>
                  </a:ext>
                </a:extLst>
              </a:tr>
              <a:tr h="296713">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自主防災組織役員及び自主防災組織会員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911825"/>
                  </a:ext>
                </a:extLst>
              </a:tr>
              <a:tr h="296713">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消防団　　分団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718186"/>
                  </a:ext>
                </a:extLst>
              </a:tr>
              <a:tr h="906984">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a:t>
                      </a:r>
                      <a:r>
                        <a:rPr lang="ja-JP" altLang="ja-JP" sz="1400" dirty="0">
                          <a:latin typeface="ＭＳ 明朝" panose="02020609040205080304" pitchFamily="17" charset="-128"/>
                          <a:ea typeface="ＭＳ 明朝" panose="02020609040205080304" pitchFamily="17" charset="-128"/>
                        </a:rPr>
                        <a:t>大雨警報等の</a:t>
                      </a:r>
                      <a:r>
                        <a:rPr lang="ja-JP" altLang="en-US" sz="1400" dirty="0">
                          <a:latin typeface="ＭＳ 明朝" panose="02020609040205080304" pitchFamily="17" charset="-128"/>
                          <a:ea typeface="ＭＳ 明朝" panose="02020609040205080304" pitchFamily="17" charset="-128"/>
                        </a:rPr>
                        <a:t>模擬情報</a:t>
                      </a:r>
                      <a:r>
                        <a:rPr lang="ja-JP" altLang="ja-JP" sz="1400" dirty="0">
                          <a:latin typeface="ＭＳ 明朝" panose="02020609040205080304" pitchFamily="17" charset="-128"/>
                          <a:ea typeface="ＭＳ 明朝" panose="02020609040205080304" pitchFamily="17" charset="-128"/>
                        </a:rPr>
                        <a:t>により、自主防災避難所または指定避難所等の開設時期及び避難時の注意事項等を自治会放送により伝達し</a:t>
                      </a:r>
                      <a:r>
                        <a:rPr lang="ja-JP" altLang="en-US" sz="1400" dirty="0">
                          <a:latin typeface="ＭＳ 明朝" panose="02020609040205080304" pitchFamily="17" charset="-128"/>
                          <a:ea typeface="ＭＳ 明朝" panose="02020609040205080304" pitchFamily="17" charset="-128"/>
                        </a:rPr>
                        <a:t>、非常持出品の携行、状況に応じた安全な服装、適切な避難経路の選択等、安全かつ確実な</a:t>
                      </a:r>
                      <a:r>
                        <a:rPr lang="ja-JP" altLang="ja-JP" sz="1400" dirty="0">
                          <a:latin typeface="ＭＳ 明朝" panose="02020609040205080304" pitchFamily="17" charset="-128"/>
                          <a:ea typeface="ＭＳ 明朝" panose="02020609040205080304" pitchFamily="17" charset="-128"/>
                        </a:rPr>
                        <a:t>避難行動を検証する。</a:t>
                      </a:r>
                      <a:endParaRPr lang="en-US" altLang="ja-JP"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37399"/>
                  </a:ext>
                </a:extLst>
              </a:tr>
              <a:tr h="111178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災害想定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１</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４月２２日（土）１２：００　大雨注意報発令、気象庁の早</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期注意情報（警報級の可能性）によると２３日（日）８：００</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頃、警報級になる可能性が大である。</a:t>
                      </a:r>
                    </a:p>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２</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市は</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２３日（日）９：００に、</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５箇所の避難所を</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開設</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を決定</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３</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細部は</a:t>
                      </a:r>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別紙第１「</a:t>
                      </a:r>
                      <a:r>
                        <a:rPr kumimoji="1" lang="ja-JP" altLang="en-US" sz="1400" dirty="0">
                          <a:latin typeface="ＭＳ ゴシック" panose="020B0609070205080204" pitchFamily="49" charset="-128"/>
                          <a:ea typeface="ＭＳ ゴシック" panose="020B0609070205080204" pitchFamily="49" charset="-128"/>
                        </a:rPr>
                        <a:t>情報収集・伝達訓練実施計画（例）」</a:t>
                      </a:r>
                      <a:r>
                        <a:rPr kumimoji="1" lang="ja-JP" altLang="en-US" sz="1400" dirty="0">
                          <a:latin typeface="ＭＳ Ｐ明朝" panose="02020600040205080304" pitchFamily="18" charset="-128"/>
                          <a:ea typeface="ＭＳ Ｐ明朝" panose="02020600040205080304" pitchFamily="18" charset="-128"/>
                        </a:rPr>
                        <a:t>参照</a:t>
                      </a:r>
                      <a:endParaRPr kumimoji="1" lang="en-US" altLang="ja-JP" sz="1400" kern="1200" dirty="0">
                        <a:solidFill>
                          <a:schemeClr val="dk1"/>
                        </a:solidFill>
                        <a:effectLst/>
                        <a:latin typeface="ＭＳ Ｐ明朝" panose="02020600040205080304" pitchFamily="18" charset="-128"/>
                        <a:ea typeface="ＭＳ Ｐ明朝" panose="02020600040205080304" pitchFamily="18"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786365"/>
                  </a:ext>
                </a:extLst>
              </a:tr>
              <a:tr h="434566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700"/>
                        </a:lnSpc>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情報収集</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pPr>
                        <a:lnSpc>
                          <a:spcPts val="17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１　総務班等</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ts val="1700"/>
                        </a:lnSpc>
                      </a:pPr>
                      <a:r>
                        <a:rPr kumimoji="1" lang="ja-JP" altLang="en-US" sz="1400" b="0" dirty="0">
                          <a:solidFill>
                            <a:schemeClr val="tx1"/>
                          </a:solidFill>
                          <a:latin typeface="ＭＳ 明朝" panose="02020609040205080304" pitchFamily="17" charset="-128"/>
                          <a:ea typeface="ＭＳ 明朝" panose="02020609040205080304" pitchFamily="17" charset="-128"/>
                        </a:rPr>
                        <a:t>　　統裁部状況付与班となり、</a:t>
                      </a:r>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別紙第１</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付紙</a:t>
                      </a:r>
                      <a:r>
                        <a:rPr kumimoji="1" lang="ja-JP" altLang="en-US" sz="1400" b="0" dirty="0">
                          <a:solidFill>
                            <a:schemeClr val="tx1"/>
                          </a:solidFill>
                          <a:latin typeface="ＭＳ 明朝" panose="02020609040205080304" pitchFamily="17" charset="-128"/>
                          <a:ea typeface="ＭＳ 明朝" panose="02020609040205080304" pitchFamily="17" charset="-128"/>
                        </a:rPr>
                        <a:t>を参考に情報班へ状</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700"/>
                        </a:lnSpc>
                      </a:pPr>
                      <a:r>
                        <a:rPr kumimoji="1" lang="ja-JP" altLang="en-US" sz="1400" b="0" dirty="0">
                          <a:solidFill>
                            <a:schemeClr val="tx1"/>
                          </a:solidFill>
                          <a:latin typeface="ＭＳ 明朝" panose="02020609040205080304" pitchFamily="17" charset="-128"/>
                          <a:ea typeface="ＭＳ 明朝" panose="02020609040205080304" pitchFamily="17" charset="-128"/>
                        </a:rPr>
                        <a:t>　況付与する。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7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２　情報班</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ts val="1700"/>
                        </a:lnSpc>
                      </a:pPr>
                      <a:r>
                        <a:rPr kumimoji="1" lang="ja-JP" altLang="en-US" sz="1400" b="0" dirty="0">
                          <a:solidFill>
                            <a:schemeClr val="tx1"/>
                          </a:solidFill>
                          <a:latin typeface="ＭＳ 明朝" panose="02020609040205080304" pitchFamily="17" charset="-128"/>
                          <a:ea typeface="ＭＳ 明朝" panose="02020609040205080304" pitchFamily="17" charset="-128"/>
                        </a:rPr>
                        <a:t>　　自主防災組織会長へ前項内容を報告後、クロノロジーを作成</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700"/>
                        </a:lnSpc>
                      </a:pPr>
                      <a:r>
                        <a:rPr kumimoji="1" lang="ja-JP" altLang="en-US" sz="1400" b="0" dirty="0">
                          <a:solidFill>
                            <a:schemeClr val="tx1"/>
                          </a:solidFill>
                          <a:latin typeface="ＭＳ 明朝" panose="02020609040205080304" pitchFamily="17" charset="-128"/>
                          <a:ea typeface="ＭＳ 明朝" panose="02020609040205080304" pitchFamily="17" charset="-128"/>
                        </a:rPr>
                        <a:t>　すると同時に放送案文を作成・協議し、自治会放送で周知する。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700"/>
                        </a:lnSpc>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避難所開設・運営</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pPr>
                        <a:lnSpc>
                          <a:spcPts val="1700"/>
                        </a:lnSpc>
                      </a:pPr>
                      <a:r>
                        <a:rPr kumimoji="1" lang="ja-JP" altLang="en-US" sz="1400" b="0" kern="1200" dirty="0">
                          <a:solidFill>
                            <a:schemeClr val="tx1"/>
                          </a:solidFill>
                          <a:effectLst/>
                          <a:latin typeface="ＭＳ 明朝" panose="02020609040205080304" pitchFamily="17" charset="-128"/>
                          <a:ea typeface="ＭＳ 明朝" panose="02020609040205080304" pitchFamily="17" charset="-128"/>
                          <a:cs typeface="+mn-cs"/>
                        </a:rPr>
                        <a:t>　</a:t>
                      </a:r>
                      <a:r>
                        <a:rPr kumimoji="1" lang="ja-JP" altLang="en-US" sz="1400" b="0" kern="1200" dirty="0">
                          <a:solidFill>
                            <a:schemeClr val="dk1"/>
                          </a:solidFill>
                          <a:effectLst/>
                          <a:latin typeface="ＭＳ 明朝" panose="02020609040205080304" pitchFamily="17" charset="-128"/>
                          <a:ea typeface="ＭＳ 明朝" panose="02020609040205080304" pitchFamily="17" charset="-128"/>
                          <a:cs typeface="+mn-cs"/>
                        </a:rPr>
                        <a:t>自主防災組織による自主防災</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避難所</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の</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開設</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受付・運営</a:t>
                      </a:r>
                    </a:p>
                    <a:p>
                      <a:pPr>
                        <a:lnSpc>
                          <a:spcPts val="1700"/>
                        </a:lnSpc>
                      </a:pPr>
                      <a:r>
                        <a:rPr kumimoji="1" lang="en-US" altLang="ja-JP" sz="14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避難誘導班による避難誘導</a:t>
                      </a:r>
                      <a:r>
                        <a:rPr kumimoji="1" lang="en-US" altLang="ja-JP" sz="1400" kern="1200" dirty="0">
                          <a:solidFill>
                            <a:schemeClr val="dk1"/>
                          </a:solidFill>
                          <a:effectLst/>
                          <a:latin typeface="ＭＳ ゴシック" panose="020B0609070205080204" pitchFamily="49" charset="-128"/>
                          <a:ea typeface="ＭＳ ゴシック" panose="020B0609070205080204" pitchFamily="49" charset="-128"/>
                          <a:cs typeface="+mn-cs"/>
                        </a:rPr>
                        <a:t>】</a:t>
                      </a:r>
                    </a:p>
                    <a:p>
                      <a:pPr>
                        <a:lnSpc>
                          <a:spcPts val="1700"/>
                        </a:lnSpc>
                      </a:pP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特に避難行動要支援者への避難支援等</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pPr>
                        <a:lnSpc>
                          <a:spcPts val="1700"/>
                        </a:lnSpc>
                      </a:pPr>
                      <a:r>
                        <a:rPr kumimoji="1" lang="en-US" altLang="ja-JP" sz="14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安全・確実な</a:t>
                      </a:r>
                      <a:r>
                        <a:rPr kumimoji="1" lang="ja-JP" altLang="ja-JP" sz="1400" kern="1200" dirty="0">
                          <a:solidFill>
                            <a:schemeClr val="dk1"/>
                          </a:solidFill>
                          <a:effectLst/>
                          <a:latin typeface="ＭＳ ゴシック" panose="020B0609070205080204" pitchFamily="49" charset="-128"/>
                          <a:ea typeface="ＭＳ ゴシック" panose="020B0609070205080204" pitchFamily="49" charset="-128"/>
                          <a:cs typeface="+mn-cs"/>
                        </a:rPr>
                        <a:t>住民の避難行動</a:t>
                      </a:r>
                      <a:r>
                        <a:rPr kumimoji="1" lang="en-US" altLang="ja-JP" sz="1400" kern="1200" dirty="0">
                          <a:solidFill>
                            <a:schemeClr val="dk1"/>
                          </a:solidFill>
                          <a:effectLst/>
                          <a:latin typeface="ＭＳ ゴシック" panose="020B0609070205080204" pitchFamily="49" charset="-128"/>
                          <a:ea typeface="ＭＳ ゴシック" panose="020B0609070205080204" pitchFamily="49" charset="-128"/>
                          <a:cs typeface="+mn-cs"/>
                        </a:rPr>
                        <a:t>】</a:t>
                      </a:r>
                    </a:p>
                    <a:p>
                      <a:pPr>
                        <a:lnSpc>
                          <a:spcPts val="1700"/>
                        </a:lnSpc>
                      </a:pP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（単独行動は避け、</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隣近所に声掛けし、</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必ず複数で移動）</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pPr>
                        <a:lnSpc>
                          <a:spcPts val="1700"/>
                        </a:lnSpc>
                      </a:pPr>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１</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lang="ja-JP" altLang="en-US" sz="1400" dirty="0">
                          <a:latin typeface="ＭＳ 明朝" panose="02020609040205080304" pitchFamily="17" charset="-128"/>
                          <a:ea typeface="ＭＳ 明朝" panose="02020609040205080304" pitchFamily="17" charset="-128"/>
                        </a:rPr>
                        <a:t>非常持出品の携行</a:t>
                      </a:r>
                      <a:endParaRPr lang="en-US" altLang="ja-JP" sz="1400" dirty="0">
                        <a:latin typeface="ＭＳ 明朝" panose="02020609040205080304" pitchFamily="17" charset="-128"/>
                        <a:ea typeface="ＭＳ 明朝" panose="02020609040205080304" pitchFamily="17" charset="-128"/>
                      </a:endParaRPr>
                    </a:p>
                    <a:p>
                      <a:pPr>
                        <a:lnSpc>
                          <a:spcPts val="1700"/>
                        </a:lnSpc>
                      </a:pPr>
                      <a:r>
                        <a:rPr lang="ja-JP" altLang="en-US" sz="1400" dirty="0">
                          <a:latin typeface="ＭＳ ゴシック" panose="020B0609070205080204" pitchFamily="49" charset="-128"/>
                          <a:ea typeface="ＭＳ ゴシック" panose="020B0609070205080204" pitchFamily="49" charset="-128"/>
                        </a:rPr>
                        <a:t>２</a:t>
                      </a:r>
                      <a:r>
                        <a:rPr lang="ja-JP" altLang="en-US" sz="1400" dirty="0">
                          <a:latin typeface="ＭＳ 明朝" panose="02020609040205080304" pitchFamily="17" charset="-128"/>
                          <a:ea typeface="ＭＳ 明朝" panose="02020609040205080304" pitchFamily="17" charset="-128"/>
                        </a:rPr>
                        <a:t>　状況に応じた安全な服装</a:t>
                      </a:r>
                      <a:endParaRPr lang="en-US" altLang="ja-JP" sz="1400" dirty="0">
                        <a:latin typeface="ＭＳ 明朝" panose="02020609040205080304" pitchFamily="17" charset="-128"/>
                        <a:ea typeface="ＭＳ 明朝" panose="02020609040205080304" pitchFamily="17" charset="-128"/>
                      </a:endParaRPr>
                    </a:p>
                    <a:p>
                      <a:pPr>
                        <a:lnSpc>
                          <a:spcPts val="1700"/>
                        </a:lnSpc>
                      </a:pPr>
                      <a:r>
                        <a:rPr lang="ja-JP" altLang="en-US" sz="1400" dirty="0">
                          <a:latin typeface="ＭＳ ゴシック" panose="020B0609070205080204" pitchFamily="49" charset="-128"/>
                          <a:ea typeface="ＭＳ ゴシック" panose="020B0609070205080204" pitchFamily="49" charset="-128"/>
                        </a:rPr>
                        <a:t>３</a:t>
                      </a:r>
                      <a:r>
                        <a:rPr lang="ja-JP" altLang="en-US" sz="1400" dirty="0">
                          <a:latin typeface="ＭＳ 明朝" panose="02020609040205080304" pitchFamily="17" charset="-128"/>
                          <a:ea typeface="ＭＳ 明朝" panose="02020609040205080304" pitchFamily="17" charset="-128"/>
                        </a:rPr>
                        <a:t>　避難時の火気点検・ガスの元栓・ブレーカの処置</a:t>
                      </a:r>
                      <a:endParaRPr lang="en-US" altLang="ja-JP" sz="1400" dirty="0">
                        <a:latin typeface="ＭＳ 明朝" panose="02020609040205080304" pitchFamily="17" charset="-128"/>
                        <a:ea typeface="ＭＳ 明朝" panose="02020609040205080304" pitchFamily="17" charset="-128"/>
                      </a:endParaRPr>
                    </a:p>
                    <a:p>
                      <a:pPr>
                        <a:lnSpc>
                          <a:spcPts val="1700"/>
                        </a:lnSpc>
                      </a:pPr>
                      <a:r>
                        <a:rPr lang="ja-JP" altLang="en-US" sz="1400" dirty="0">
                          <a:latin typeface="ＭＳ ゴシック" panose="020B0609070205080204" pitchFamily="49" charset="-128"/>
                          <a:ea typeface="ＭＳ ゴシック" panose="020B0609070205080204" pitchFamily="49" charset="-128"/>
                        </a:rPr>
                        <a:t>４</a:t>
                      </a:r>
                      <a:r>
                        <a:rPr lang="ja-JP" altLang="en-US" sz="1400" dirty="0">
                          <a:latin typeface="ＭＳ 明朝" panose="02020609040205080304" pitchFamily="17" charset="-128"/>
                          <a:ea typeface="ＭＳ 明朝" panose="02020609040205080304" pitchFamily="17" charset="-128"/>
                        </a:rPr>
                        <a:t>　特別な場合を除き、徒歩避難</a:t>
                      </a:r>
                      <a:endParaRPr lang="en-US" altLang="ja-JP" sz="1400" dirty="0">
                        <a:latin typeface="ＭＳ 明朝" panose="02020609040205080304" pitchFamily="17" charset="-128"/>
                        <a:ea typeface="ＭＳ 明朝" panose="02020609040205080304" pitchFamily="17" charset="-128"/>
                      </a:endParaRPr>
                    </a:p>
                    <a:p>
                      <a:pPr>
                        <a:lnSpc>
                          <a:spcPts val="1700"/>
                        </a:lnSpc>
                      </a:pPr>
                      <a:r>
                        <a:rPr lang="ja-JP" altLang="en-US" sz="1400" dirty="0">
                          <a:latin typeface="ＭＳ ゴシック" panose="020B0609070205080204" pitchFamily="49" charset="-128"/>
                          <a:ea typeface="ＭＳ ゴシック" panose="020B0609070205080204" pitchFamily="49" charset="-128"/>
                        </a:rPr>
                        <a:t>５</a:t>
                      </a:r>
                      <a:r>
                        <a:rPr lang="ja-JP" altLang="en-US" sz="1400" dirty="0">
                          <a:latin typeface="ＭＳ 明朝" panose="02020609040205080304" pitchFamily="17" charset="-128"/>
                          <a:ea typeface="ＭＳ 明朝" panose="02020609040205080304" pitchFamily="17" charset="-128"/>
                        </a:rPr>
                        <a:t>　適切な避難経路</a:t>
                      </a:r>
                      <a:endParaRPr lang="en-US" altLang="ja-JP" sz="1400" dirty="0">
                        <a:latin typeface="ＭＳ 明朝" panose="02020609040205080304" pitchFamily="17" charset="-128"/>
                        <a:ea typeface="ＭＳ 明朝" panose="02020609040205080304" pitchFamily="17" charset="-128"/>
                      </a:endParaRPr>
                    </a:p>
                    <a:p>
                      <a:pPr>
                        <a:lnSpc>
                          <a:spcPts val="1700"/>
                        </a:lnSpc>
                      </a:pPr>
                      <a:r>
                        <a:rPr lang="ja-JP" altLang="en-US" sz="1400" dirty="0">
                          <a:latin typeface="ＭＳ 明朝" panose="02020609040205080304" pitchFamily="17" charset="-128"/>
                          <a:ea typeface="ＭＳ 明朝" panose="02020609040205080304" pitchFamily="17" charset="-128"/>
                        </a:rPr>
                        <a:t>　　がけ・ブロック・川べり・蓋のない側溝やマンホール、橋梁</a:t>
                      </a:r>
                      <a:endParaRPr lang="en-US" altLang="ja-JP" sz="1400" dirty="0">
                        <a:latin typeface="ＭＳ 明朝" panose="02020609040205080304" pitchFamily="17" charset="-128"/>
                        <a:ea typeface="ＭＳ 明朝" panose="02020609040205080304" pitchFamily="17" charset="-128"/>
                      </a:endParaRPr>
                    </a:p>
                    <a:p>
                      <a:pPr>
                        <a:lnSpc>
                          <a:spcPts val="1700"/>
                        </a:lnSpc>
                      </a:pPr>
                      <a:r>
                        <a:rPr lang="ja-JP" altLang="en-US" sz="1400" dirty="0">
                          <a:latin typeface="ＭＳ 明朝" panose="02020609040205080304" pitchFamily="17" charset="-128"/>
                          <a:ea typeface="ＭＳ 明朝" panose="02020609040205080304" pitchFamily="17" charset="-128"/>
                        </a:rPr>
                        <a:t>　通過等を避け、夜間想定で防犯灯のある道等を選択</a:t>
                      </a:r>
                      <a:endPar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21637"/>
                  </a:ext>
                </a:extLst>
              </a:tr>
            </a:tbl>
          </a:graphicData>
        </a:graphic>
      </p:graphicFrame>
      <p:sp>
        <p:nvSpPr>
          <p:cNvPr id="8" name="テキスト ボックス 7">
            <a:extLst>
              <a:ext uri="{FF2B5EF4-FFF2-40B4-BE49-F238E27FC236}">
                <a16:creationId xmlns:a16="http://schemas.microsoft.com/office/drawing/2014/main" id="{281EF334-C187-45BD-A99C-B88F604719DB}"/>
              </a:ext>
            </a:extLst>
          </p:cNvPr>
          <p:cNvSpPr txBox="1"/>
          <p:nvPr/>
        </p:nvSpPr>
        <p:spPr>
          <a:xfrm>
            <a:off x="2217257" y="173036"/>
            <a:ext cx="2441694"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避難訓練実施計画（例）</a:t>
            </a:r>
          </a:p>
        </p:txBody>
      </p:sp>
    </p:spTree>
    <p:extLst>
      <p:ext uri="{BB962C8B-B14F-4D97-AF65-F5344CB8AC3E}">
        <p14:creationId xmlns:p14="http://schemas.microsoft.com/office/powerpoint/2010/main" val="410763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92</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4533" y="250824"/>
          <a:ext cx="6348934" cy="8656869"/>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2791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193467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検　証</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a:t>
                      </a: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en-US" altLang="ja-JP" sz="1400" b="0" dirty="0">
                          <a:solidFill>
                            <a:schemeClr val="tx1"/>
                          </a:solidFill>
                          <a:latin typeface="ＭＳ 明朝" panose="02020609040205080304" pitchFamily="17" charset="-128"/>
                          <a:ea typeface="ＭＳ 明朝" panose="02020609040205080304" pitchFamily="17"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情報収集</a:t>
                      </a:r>
                      <a:r>
                        <a:rPr kumimoji="1" lang="en-US" altLang="ja-JP" sz="1400" b="0" dirty="0">
                          <a:solidFill>
                            <a:schemeClr val="tx1"/>
                          </a:solidFill>
                          <a:latin typeface="ＭＳ 明朝" panose="02020609040205080304" pitchFamily="17" charset="-128"/>
                          <a:ea typeface="ＭＳ 明朝" panose="02020609040205080304" pitchFamily="17"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２項に関して、自宅での訓練参加者等から伝達</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内容を正確に認識できたか、聞こえ具合等は適切か否かを避難</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所到着後に確認する。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安全・確実な</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住民の避難行動</a:t>
                      </a:r>
                      <a:r>
                        <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400" b="0" dirty="0">
                          <a:solidFill>
                            <a:schemeClr val="tx1"/>
                          </a:solidFill>
                          <a:latin typeface="ＭＳ 明朝" panose="02020609040205080304" pitchFamily="17" charset="-128"/>
                          <a:ea typeface="ＭＳ 明朝" panose="02020609040205080304" pitchFamily="17" charset="-128"/>
                        </a:rPr>
                        <a:t>に関して、非常持出品、服</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装、避難時の点検処置、避難経路等の確認及び避難行動所要時</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間の把握</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a:t>
                      </a:r>
                      <a:r>
                        <a:rPr kumimoji="1" lang="ja-JP" altLang="en-US" sz="1400" b="0" dirty="0">
                          <a:solidFill>
                            <a:schemeClr val="tx1"/>
                          </a:solidFill>
                          <a:latin typeface="ＭＳ 明朝" panose="02020609040205080304" pitchFamily="17" charset="-128"/>
                          <a:ea typeface="ＭＳ 明朝" panose="02020609040205080304" pitchFamily="17" charset="-128"/>
                        </a:rPr>
                        <a:t>　避難所受付・運営要領</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2412821"/>
                  </a:ext>
                </a:extLst>
              </a:tr>
              <a:tr h="468913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訓練時程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5046172"/>
                  </a:ext>
                </a:extLst>
              </a:tr>
              <a:tr h="1705141">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準備事項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a:t>
                      </a:r>
                      <a:r>
                        <a:rPr kumimoji="1" lang="ja-JP" altLang="en-US" sz="1400" b="0" dirty="0">
                          <a:solidFill>
                            <a:schemeClr val="tx1"/>
                          </a:solidFill>
                          <a:latin typeface="ＭＳ 明朝" panose="02020609040205080304" pitchFamily="17" charset="-128"/>
                          <a:ea typeface="ＭＳ 明朝" panose="02020609040205080304" pitchFamily="17" charset="-128"/>
                        </a:rPr>
                        <a:t>　前日　　：　　　（日中）避難経路等に安全確認</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前日１６：００頃　自治会公民館内の資器材配置後、点検</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（自治会放送の機能点検を含む。）</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a:t>
                      </a:r>
                      <a:r>
                        <a:rPr kumimoji="1" lang="ja-JP" altLang="en-US" sz="1400" b="0" dirty="0">
                          <a:solidFill>
                            <a:schemeClr val="tx1"/>
                          </a:solidFill>
                          <a:latin typeface="ＭＳ 明朝" panose="02020609040205080304" pitchFamily="17" charset="-128"/>
                          <a:ea typeface="ＭＳ 明朝" panose="02020609040205080304" pitchFamily="17" charset="-128"/>
                        </a:rPr>
                        <a:t>　前日夕方と当日朝　訓練に関する自治会放送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４</a:t>
                      </a:r>
                      <a:r>
                        <a:rPr kumimoji="1" lang="ja-JP" altLang="en-US" sz="1400" b="0" dirty="0">
                          <a:solidFill>
                            <a:schemeClr val="tx1"/>
                          </a:solidFill>
                          <a:latin typeface="ＭＳ 明朝" panose="02020609040205080304" pitchFamily="17" charset="-128"/>
                          <a:ea typeface="ＭＳ 明朝" panose="02020609040205080304" pitchFamily="17" charset="-128"/>
                        </a:rPr>
                        <a:t>　統裁部と情報班・避難誘導班等とのやり取りが、訓練参加者、</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研修者等に聞こえない場合は、状況により拡声器・マイクセッ</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トを準備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7727560"/>
                  </a:ext>
                </a:extLst>
              </a:tr>
            </a:tbl>
          </a:graphicData>
        </a:graphic>
      </p:graphicFrame>
      <p:graphicFrame>
        <p:nvGraphicFramePr>
          <p:cNvPr id="3" name="表 2">
            <a:extLst>
              <a:ext uri="{FF2B5EF4-FFF2-40B4-BE49-F238E27FC236}">
                <a16:creationId xmlns:a16="http://schemas.microsoft.com/office/drawing/2014/main" id="{9BE62942-1EA7-4FDF-8A3F-D56C6C3505E6}"/>
              </a:ext>
            </a:extLst>
          </p:cNvPr>
          <p:cNvGraphicFramePr>
            <a:graphicFrameLocks noGrp="1"/>
          </p:cNvGraphicFramePr>
          <p:nvPr>
            <p:extLst/>
          </p:nvPr>
        </p:nvGraphicFramePr>
        <p:xfrm>
          <a:off x="1356319" y="2625166"/>
          <a:ext cx="5163212" cy="4358640"/>
        </p:xfrm>
        <a:graphic>
          <a:graphicData uri="http://schemas.openxmlformats.org/drawingml/2006/table">
            <a:tbl>
              <a:tblPr firstRow="1" bandRow="1">
                <a:tableStyleId>{5C22544A-7EE6-4342-B048-85BDC9FD1C3A}</a:tableStyleId>
              </a:tblPr>
              <a:tblGrid>
                <a:gridCol w="1074060">
                  <a:extLst>
                    <a:ext uri="{9D8B030D-6E8A-4147-A177-3AD203B41FA5}">
                      <a16:colId xmlns:a16="http://schemas.microsoft.com/office/drawing/2014/main" val="262043702"/>
                    </a:ext>
                  </a:extLst>
                </a:gridCol>
                <a:gridCol w="4089152">
                  <a:extLst>
                    <a:ext uri="{9D8B030D-6E8A-4147-A177-3AD203B41FA5}">
                      <a16:colId xmlns:a16="http://schemas.microsoft.com/office/drawing/2014/main" val="2448176297"/>
                    </a:ext>
                  </a:extLst>
                </a:gridCol>
              </a:tblGrid>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訓練開始式及び訓練説明</a:t>
                      </a:r>
                      <a:r>
                        <a:rPr kumimoji="1" lang="ja-JP" altLang="en-US" sz="1400" b="0" dirty="0">
                          <a:solidFill>
                            <a:sysClr val="windowText" lastClr="000000"/>
                          </a:solidFill>
                          <a:latin typeface="ＭＳ Ｐ明朝" panose="02020600040205080304" pitchFamily="18" charset="-128"/>
                          <a:ea typeface="ＭＳ Ｐ明朝" panose="02020600040205080304" pitchFamily="18" charset="-128"/>
                        </a:rPr>
                        <a:t>（事前説明内容を確認）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937733"/>
                  </a:ext>
                </a:extLst>
              </a:tr>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０８：２０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訓練開始（情報班への状況付与）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85316"/>
                  </a:ext>
                </a:extLst>
              </a:tr>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０８：４０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クロノロジー、放送案文完成、関係者間協議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954896"/>
                  </a:ext>
                </a:extLst>
              </a:tr>
              <a:tr h="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０８：５０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　自治会放送開始</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２　放送による伝達が不可能な方へは救出・救</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護班か避難誘導班等による訪問伝達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408900"/>
                  </a:ext>
                </a:extLst>
              </a:tr>
              <a:tr h="2032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０９：００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　避難開始</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２　避難誘導班による避難誘導開始</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３　自主防災避難所開設完了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6719730"/>
                  </a:ext>
                </a:extLst>
              </a:tr>
              <a:tr h="4064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０９：２０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避難者受付開始</a:t>
                      </a: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　避難者として参加している住民全員を収容</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した時点で一時状況中止</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２　訓練内容</a:t>
                      </a:r>
                      <a:r>
                        <a:rPr kumimoji="1" lang="en-US" altLang="ja-JP" sz="1400" b="0" dirty="0">
                          <a:solidFill>
                            <a:sysClr val="windowText" lastClr="000000"/>
                          </a:solidFill>
                          <a:latin typeface="ＭＳ 明朝" panose="02020609040205080304" pitchFamily="17" charset="-128"/>
                          <a:ea typeface="ＭＳ 明朝" panose="02020609040205080304" pitchFamily="17" charset="-128"/>
                        </a:rPr>
                        <a:t>【</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検証</a:t>
                      </a:r>
                      <a:r>
                        <a:rPr kumimoji="1" lang="en-US" altLang="ja-JP" sz="1400" b="0" dirty="0">
                          <a:solidFill>
                            <a:sysClr val="windowText" lastClr="000000"/>
                          </a:solidFill>
                          <a:latin typeface="ＭＳ 明朝" panose="02020609040205080304" pitchFamily="17" charset="-128"/>
                          <a:ea typeface="ＭＳ 明朝" panose="02020609040205080304" pitchFamily="17" charset="-128"/>
                        </a:rPr>
                        <a:t>】</a:t>
                      </a: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１～３項による検証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6403710"/>
                  </a:ext>
                </a:extLst>
              </a:tr>
              <a:tr h="2032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１０：００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algn="ct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１０：４０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　休憩</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２　訓練成果の総括</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315847"/>
                  </a:ext>
                </a:extLst>
              </a:tr>
              <a:tr h="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１０：４０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訓練終了式後、解散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5029284"/>
                  </a:ext>
                </a:extLst>
              </a:tr>
            </a:tbl>
          </a:graphicData>
        </a:graphic>
      </p:graphicFrame>
    </p:spTree>
    <p:extLst>
      <p:ext uri="{BB962C8B-B14F-4D97-AF65-F5344CB8AC3E}">
        <p14:creationId xmlns:p14="http://schemas.microsoft.com/office/powerpoint/2010/main" val="30345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93</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6A3805A4-6BEC-4054-9555-582EAEDCB8A0}"/>
              </a:ext>
            </a:extLst>
          </p:cNvPr>
          <p:cNvSpPr txBox="1"/>
          <p:nvPr/>
        </p:nvSpPr>
        <p:spPr>
          <a:xfrm>
            <a:off x="6057780" y="0"/>
            <a:ext cx="800220" cy="276999"/>
          </a:xfrm>
          <a:prstGeom prst="rect">
            <a:avLst/>
          </a:prstGeom>
          <a:noFill/>
        </p:spPr>
        <p:txBody>
          <a:bodyPr wrap="none" rtlCol="0">
            <a:spAutoFit/>
          </a:bodyPr>
          <a:lstStyle/>
          <a:p>
            <a:pPr algn="r"/>
            <a:r>
              <a:rPr kumimoji="1" lang="ja-JP" altLang="en-US" sz="1200" dirty="0">
                <a:latin typeface="ＭＳ 明朝" panose="02020609040205080304" pitchFamily="17" charset="-128"/>
                <a:ea typeface="ＭＳ 明朝" panose="02020609040205080304" pitchFamily="17" charset="-128"/>
              </a:rPr>
              <a:t>別紙第３</a:t>
            </a:r>
          </a:p>
        </p:txBody>
      </p:sp>
      <p:sp>
        <p:nvSpPr>
          <p:cNvPr id="7" name="テキスト ボックス 6">
            <a:extLst>
              <a:ext uri="{FF2B5EF4-FFF2-40B4-BE49-F238E27FC236}">
                <a16:creationId xmlns:a16="http://schemas.microsoft.com/office/drawing/2014/main" id="{99405F81-D222-4004-8125-83A7C785E0B2}"/>
              </a:ext>
            </a:extLst>
          </p:cNvPr>
          <p:cNvSpPr txBox="1"/>
          <p:nvPr/>
        </p:nvSpPr>
        <p:spPr>
          <a:xfrm>
            <a:off x="477015" y="620489"/>
            <a:ext cx="5929828"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令和　　年度　　　自主防災組織　救出・救護訓練実施計画</a:t>
            </a: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960143"/>
          <a:ext cx="6348934" cy="7973054"/>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2203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2203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令和　　年　　月　　日（　曜日）　　：　　　～　　：　　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594671"/>
                  </a:ext>
                </a:extLst>
              </a:tr>
              <a:tr h="32203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場　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出水市　　　町　　　　番　　　　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626090"/>
                  </a:ext>
                </a:extLst>
              </a:tr>
              <a:tr h="32203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自主防災組織役員及び自主防災組織会員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911825"/>
                  </a:ext>
                </a:extLst>
              </a:tr>
              <a:tr h="32203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出水市消防本部（教育担当）、消防団　　分団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718186"/>
                  </a:ext>
                </a:extLst>
              </a:tr>
              <a:tr h="106783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地震による建物倒壊や落下物及び大雨による土砂災害等により、危険地区から移動できなくなった人や負傷者が発生した際は、資器材を使用した危険地区からの救出・搬送や救急車到着までの間の救護が必要となるため、その対応ができるよう訓練し練度の維持向上を図る。</a:t>
                      </a:r>
                      <a:endParaRPr lang="en-US" altLang="ja-JP" sz="14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37399"/>
                  </a:ext>
                </a:extLst>
              </a:tr>
              <a:tr h="56832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災害想定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１</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b="0" dirty="0">
                          <a:solidFill>
                            <a:schemeClr val="tx1"/>
                          </a:solidFill>
                          <a:latin typeface="ＭＳ 明朝" panose="02020609040205080304" pitchFamily="17" charset="-128"/>
                          <a:ea typeface="ＭＳ 明朝" panose="02020609040205080304" pitchFamily="17" charset="-128"/>
                        </a:rPr>
                        <a:t>地震による建物倒壊による下敷きや落下物による負傷</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２</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b="0" dirty="0">
                          <a:solidFill>
                            <a:schemeClr val="tx1"/>
                          </a:solidFill>
                          <a:latin typeface="ＭＳ 明朝" panose="02020609040205080304" pitchFamily="17" charset="-128"/>
                          <a:ea typeface="ＭＳ 明朝" panose="02020609040205080304" pitchFamily="17" charset="-128"/>
                        </a:rPr>
                        <a:t>大雨による土砂崩れ等による生き埋めや負傷</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786365"/>
                  </a:ext>
                </a:extLst>
              </a:tr>
              <a:tr h="4018421">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出水市消防本部による出前講座</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pPr>
                        <a:lnSpc>
                          <a:spcPts val="18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１　救出・救護活動時の配慮事項に関する説明</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ts val="1800"/>
                        </a:lnSpc>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　⑴　救出活動</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①　梯子、バール、ジャッキ等の資機材を活用して救出する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とともに、速やかに消防機関に出動要請する。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②　要救出者への声掛けにより安心感を付与する。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③　周囲に協力を求め、余震や足場の安全を確かめ２次災害</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防止に努める。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④　救出時、火災が同時に発生した場合は、火災を制圧しつ</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err="1">
                          <a:solidFill>
                            <a:schemeClr val="tx1"/>
                          </a:solidFill>
                          <a:latin typeface="ＭＳ 明朝" panose="02020609040205080304" pitchFamily="17" charset="-128"/>
                          <a:ea typeface="ＭＳ 明朝" panose="02020609040205080304" pitchFamily="17" charset="-128"/>
                        </a:rPr>
                        <a:t>つ救</a:t>
                      </a:r>
                      <a:r>
                        <a:rPr kumimoji="1" lang="ja-JP" altLang="en-US" sz="1400" b="0" dirty="0">
                          <a:solidFill>
                            <a:schemeClr val="tx1"/>
                          </a:solidFill>
                          <a:latin typeface="ＭＳ 明朝" panose="02020609040205080304" pitchFamily="17" charset="-128"/>
                          <a:ea typeface="ＭＳ 明朝" panose="02020609040205080304" pitchFamily="17" charset="-128"/>
                        </a:rPr>
                        <a:t>出する。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⑤　避難行動要支援者名簿等の活用など効果的に活動する。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⑵　救護活動</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①　平時から地域の医療機関との連絡調整</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②　地域内に臨時救護所の候補地を選定しておく。</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⑶　家具等に挟まれた場合</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角材・バール等により隙間を作る、状況により転倒家具の</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中身を取り出す・一部破壊等により活動を容易にする。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⑷　高所から降りれない人の救出</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梯子の使用、高齢者は腰に、もやい結びでロープを結び転</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a:lnSpc>
                          <a:spcPts val="1800"/>
                        </a:lnSpc>
                      </a:pPr>
                      <a:r>
                        <a:rPr kumimoji="1" lang="ja-JP" altLang="en-US" sz="1400" b="0" dirty="0">
                          <a:solidFill>
                            <a:schemeClr val="tx1"/>
                          </a:solidFill>
                          <a:latin typeface="ＭＳ 明朝" panose="02020609040205080304" pitchFamily="17" charset="-128"/>
                          <a:ea typeface="ＭＳ 明朝" panose="02020609040205080304" pitchFamily="17" charset="-128"/>
                        </a:rPr>
                        <a:t>　　倒防止に努める。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21637"/>
                  </a:ext>
                </a:extLst>
              </a:tr>
            </a:tbl>
          </a:graphicData>
        </a:graphic>
      </p:graphicFrame>
      <p:sp>
        <p:nvSpPr>
          <p:cNvPr id="8" name="テキスト ボックス 7">
            <a:extLst>
              <a:ext uri="{FF2B5EF4-FFF2-40B4-BE49-F238E27FC236}">
                <a16:creationId xmlns:a16="http://schemas.microsoft.com/office/drawing/2014/main" id="{A68BD1CF-43F3-446B-B487-2B003884934A}"/>
              </a:ext>
            </a:extLst>
          </p:cNvPr>
          <p:cNvSpPr txBox="1"/>
          <p:nvPr/>
        </p:nvSpPr>
        <p:spPr>
          <a:xfrm>
            <a:off x="1897494" y="239677"/>
            <a:ext cx="3057247"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救出・救護訓練実施計画（例）</a:t>
            </a:r>
          </a:p>
        </p:txBody>
      </p:sp>
    </p:spTree>
    <p:extLst>
      <p:ext uri="{BB962C8B-B14F-4D97-AF65-F5344CB8AC3E}">
        <p14:creationId xmlns:p14="http://schemas.microsoft.com/office/powerpoint/2010/main" val="155350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94</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250431"/>
          <a:ext cx="6348934" cy="8657263"/>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10618">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4006976">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出水市消防本部による出前講座</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応急手当</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心肺蘇生法</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ＡＥＤの取扱い要領</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止血法</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⑷　骨折時の応急手当（副木、三角巾等）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⑸　火傷の程度と対処法</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⑹　傷病者の負担軽減と体位管理</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⑺　けいれん・熱中症に対する応急手当</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　搬送法</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担架による搬送方法（進行方向、傾斜地での注意等）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徒手搬送（１名、複数）</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応急担架（棒と毛布、棒と衣服、毛布のみ）</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　出水市消防本部の出前講座受講年度以降、上記２、３項に</a:t>
                      </a:r>
                      <a:r>
                        <a:rPr kumimoji="1" lang="ja-JP" altLang="en-US" sz="1400" b="0" dirty="0" err="1">
                          <a:solidFill>
                            <a:schemeClr val="tx1"/>
                          </a:solidFill>
                          <a:latin typeface="ＭＳ 明朝" panose="02020609040205080304" pitchFamily="17" charset="-128"/>
                          <a:ea typeface="ＭＳ 明朝" panose="02020609040205080304" pitchFamily="17" charset="-128"/>
                        </a:rPr>
                        <a:t>つ</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いて、地域の消防団員による展示説明及び体験、または本書</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「第８章第１「応急手当」、第２「搬送法」」を参考に自主防</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明朝" panose="02020609040205080304" pitchFamily="17" charset="-128"/>
                          <a:ea typeface="ＭＳ 明朝" panose="02020609040205080304" pitchFamily="17" charset="-128"/>
                        </a:rPr>
                        <a:t>　災組織独自での訓練により練度を維持する。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2412821"/>
                  </a:ext>
                </a:extLst>
              </a:tr>
              <a:tr h="4339669">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訓練時程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5046172"/>
                  </a:ext>
                </a:extLst>
              </a:tr>
            </a:tbl>
          </a:graphicData>
        </a:graphic>
      </p:graphicFrame>
      <p:graphicFrame>
        <p:nvGraphicFramePr>
          <p:cNvPr id="3" name="表 2">
            <a:extLst>
              <a:ext uri="{FF2B5EF4-FFF2-40B4-BE49-F238E27FC236}">
                <a16:creationId xmlns:a16="http://schemas.microsoft.com/office/drawing/2014/main" id="{9BE62942-1EA7-4FDF-8A3F-D56C6C3505E6}"/>
              </a:ext>
            </a:extLst>
          </p:cNvPr>
          <p:cNvGraphicFramePr>
            <a:graphicFrameLocks noGrp="1"/>
          </p:cNvGraphicFramePr>
          <p:nvPr>
            <p:extLst/>
          </p:nvPr>
        </p:nvGraphicFramePr>
        <p:xfrm>
          <a:off x="1287739" y="4743105"/>
          <a:ext cx="5261651" cy="409956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62043702"/>
                    </a:ext>
                  </a:extLst>
                </a:gridCol>
                <a:gridCol w="4118651">
                  <a:extLst>
                    <a:ext uri="{9D8B030D-6E8A-4147-A177-3AD203B41FA5}">
                      <a16:colId xmlns:a16="http://schemas.microsoft.com/office/drawing/2014/main" val="2448176297"/>
                    </a:ext>
                  </a:extLst>
                </a:gridCol>
              </a:tblGrid>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訓練開始式及び訓練説明（事前説明内容を確認）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937733"/>
                  </a:ext>
                </a:extLst>
              </a:tr>
              <a:tr h="120057">
                <a:tc>
                  <a:txBody>
                    <a:bodyPr/>
                    <a:lstStyle/>
                    <a:p>
                      <a:pPr>
                        <a:lnSpc>
                          <a:spcPts val="1400"/>
                        </a:lnSpc>
                      </a:pP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０８：２０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algn="ctr">
                        <a:lnSpc>
                          <a:spcPts val="1400"/>
                        </a:lnSpc>
                      </a:pP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a:t>
                      </a:r>
                    </a:p>
                    <a:p>
                      <a:pPr>
                        <a:lnSpc>
                          <a:spcPts val="1400"/>
                        </a:lnSpc>
                      </a:pP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０８：４０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救出・救護活動時の配慮事項に関する説明</a:t>
                      </a:r>
                      <a:endParaRPr kumimoji="1" lang="ja-JP" altLang="en-US" sz="1400" b="0" dirty="0">
                        <a:solidFill>
                          <a:sysClr val="windowText" lastClr="00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85316"/>
                  </a:ext>
                </a:extLst>
              </a:tr>
              <a:tr h="155028">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０８：４０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pPr algn="ctr"/>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１０：２０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参加人員数により、実施要領を２パターン</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パターン１</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参加者が多い場合（</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30</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人以上）</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参加人員を３つのグループに区分し、下記項目を１項目あたり３０分で説明・体験させ、終了後、別の項目を受講する。</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途中１０分間の休憩を含む。</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１　心肺蘇生法、ＡＥＤ取扱要領</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２　止血法、骨折・火傷・けいれん・熱中症</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３　体位管理、搬送法</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p>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パターン２</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参加者が少ない場合（</a:t>
                      </a:r>
                      <a:r>
                        <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rPr>
                        <a:t>10</a:t>
                      </a: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人以下）</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　全員に対して、上記項目を１項目あたり３０分で説明・体験させる。（途中１０分間休憩）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954896"/>
                  </a:ext>
                </a:extLst>
              </a:tr>
              <a:tr h="203200">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１０：２０</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ysClr val="windowText" lastClr="000000"/>
                          </a:solidFill>
                          <a:latin typeface="ＭＳ 明朝" panose="02020609040205080304" pitchFamily="17" charset="-128"/>
                          <a:ea typeface="ＭＳ 明朝" panose="02020609040205080304" pitchFamily="17" charset="-128"/>
                        </a:rPr>
                        <a:t>質疑応答後、訓練終了式、解散</a:t>
                      </a:r>
                      <a:endParaRPr kumimoji="1" lang="en-US" altLang="ja-JP" sz="1400" b="0" dirty="0">
                        <a:solidFill>
                          <a:sysClr val="windowText" lastClr="000000"/>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315847"/>
                  </a:ext>
                </a:extLst>
              </a:tr>
            </a:tbl>
          </a:graphicData>
        </a:graphic>
      </p:graphicFrame>
    </p:spTree>
    <p:extLst>
      <p:ext uri="{BB962C8B-B14F-4D97-AF65-F5344CB8AC3E}">
        <p14:creationId xmlns:p14="http://schemas.microsoft.com/office/powerpoint/2010/main" val="391062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95</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426496"/>
          <a:ext cx="6348934" cy="4236720"/>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245143">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176067">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準備事項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訓練場所の選定・確保</a:t>
                      </a:r>
                      <a:r>
                        <a:rPr kumimoji="1" lang="ja-JP" altLang="en-US" sz="1400" b="0" dirty="0">
                          <a:solidFill>
                            <a:schemeClr val="tx1"/>
                          </a:solidFill>
                          <a:latin typeface="ＭＳ 明朝" panose="02020609040205080304" pitchFamily="17" charset="-128"/>
                          <a:ea typeface="ＭＳ 明朝" panose="02020609040205080304" pitchFamily="17" charset="-128"/>
                        </a:rPr>
                        <a:t>（できれば前日から確保）</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少人数の場合は自治公民館、多数の場合は、学校体育館や</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公共施設を確保（駐車場を含む。）</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訓練環境のレイアウト図の作成及び関係組織への配布</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　訓練資機材の準備</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消防本部へ出前講座を依頼する際は、搬入する資器材と自</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主防災組織で準備する資機材を確認する。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マイクセットまたは拡声器の準備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救急箱等の準備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　グループ分け</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訓練参加者の把握及び参加者多数の場合はグループ区分を決</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定</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４　前日１６：００頃</a:t>
                      </a:r>
                      <a:r>
                        <a:rPr kumimoji="1" lang="ja-JP" altLang="en-US" sz="1400" b="0" dirty="0">
                          <a:solidFill>
                            <a:schemeClr val="tx1"/>
                          </a:solidFill>
                          <a:latin typeface="ＭＳ 明朝" panose="02020609040205080304" pitchFamily="17" charset="-128"/>
                          <a:ea typeface="ＭＳ 明朝" panose="02020609040205080304" pitchFamily="17" charset="-128"/>
                        </a:rPr>
                        <a:t>　訓練場所での資機材等の配置後、点検</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５　前日夕方と当日朝</a:t>
                      </a:r>
                      <a:r>
                        <a:rPr kumimoji="1" lang="ja-JP" altLang="en-US" sz="1400" b="0" dirty="0">
                          <a:solidFill>
                            <a:schemeClr val="tx1"/>
                          </a:solidFill>
                          <a:latin typeface="ＭＳ 明朝" panose="02020609040205080304" pitchFamily="17" charset="-128"/>
                          <a:ea typeface="ＭＳ 明朝" panose="02020609040205080304" pitchFamily="17" charset="-128"/>
                        </a:rPr>
                        <a:t>　訓練に関する自治会放送</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7727560"/>
                  </a:ext>
                </a:extLst>
              </a:tr>
            </a:tbl>
          </a:graphicData>
        </a:graphic>
      </p:graphicFrame>
    </p:spTree>
    <p:extLst>
      <p:ext uri="{BB962C8B-B14F-4D97-AF65-F5344CB8AC3E}">
        <p14:creationId xmlns:p14="http://schemas.microsoft.com/office/powerpoint/2010/main" val="1454567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0">
            <a:extLst>
              <a:ext uri="{FF2B5EF4-FFF2-40B4-BE49-F238E27FC236}">
                <a16:creationId xmlns:a16="http://schemas.microsoft.com/office/drawing/2014/main" id="{812F1803-5A98-42E5-98DB-BE04804A1E4C}"/>
              </a:ext>
            </a:extLst>
          </p:cNvPr>
          <p:cNvSpPr txBox="1">
            <a:spLocks/>
          </p:cNvSpPr>
          <p:nvPr/>
        </p:nvSpPr>
        <p:spPr>
          <a:xfrm>
            <a:off x="3151197" y="8907694"/>
            <a:ext cx="581292" cy="236850"/>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3035D30-50C2-4E47-BBA2-4E3095430C38}" type="slidenum">
              <a:rPr kumimoji="1" lang="ja-JP" altLang="en-US" sz="1200" smtClean="0">
                <a:solidFill>
                  <a:schemeClr val="tx1"/>
                </a:solidFill>
                <a:latin typeface="ＭＳ 明朝" panose="02020609040205080304" pitchFamily="17" charset="-128"/>
                <a:ea typeface="ＭＳ 明朝" panose="02020609040205080304" pitchFamily="17" charset="-128"/>
              </a:rPr>
              <a:pPr algn="ctr"/>
              <a:t>96</a:t>
            </a:fld>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6A3805A4-6BEC-4054-9555-582EAEDCB8A0}"/>
              </a:ext>
            </a:extLst>
          </p:cNvPr>
          <p:cNvSpPr txBox="1"/>
          <p:nvPr/>
        </p:nvSpPr>
        <p:spPr>
          <a:xfrm>
            <a:off x="6057780" y="0"/>
            <a:ext cx="800220" cy="276999"/>
          </a:xfrm>
          <a:prstGeom prst="rect">
            <a:avLst/>
          </a:prstGeom>
          <a:noFill/>
        </p:spPr>
        <p:txBody>
          <a:bodyPr wrap="none" rtlCol="0">
            <a:spAutoFit/>
          </a:bodyPr>
          <a:lstStyle/>
          <a:p>
            <a:pPr algn="r"/>
            <a:r>
              <a:rPr kumimoji="1" lang="ja-JP" altLang="en-US" sz="1200" dirty="0">
                <a:latin typeface="ＭＳ 明朝" panose="02020609040205080304" pitchFamily="17" charset="-128"/>
                <a:ea typeface="ＭＳ 明朝" panose="02020609040205080304" pitchFamily="17" charset="-128"/>
              </a:rPr>
              <a:t>別紙第４</a:t>
            </a:r>
          </a:p>
        </p:txBody>
      </p:sp>
      <p:sp>
        <p:nvSpPr>
          <p:cNvPr id="7" name="テキスト ボックス 6">
            <a:extLst>
              <a:ext uri="{FF2B5EF4-FFF2-40B4-BE49-F238E27FC236}">
                <a16:creationId xmlns:a16="http://schemas.microsoft.com/office/drawing/2014/main" id="{99405F81-D222-4004-8125-83A7C785E0B2}"/>
              </a:ext>
            </a:extLst>
          </p:cNvPr>
          <p:cNvSpPr txBox="1"/>
          <p:nvPr/>
        </p:nvSpPr>
        <p:spPr>
          <a:xfrm>
            <a:off x="571326" y="463609"/>
            <a:ext cx="5724644"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令和　　年度　　　自主防災組織　初期消火訓練実施計画</a:t>
            </a:r>
          </a:p>
        </p:txBody>
      </p:sp>
      <p:graphicFrame>
        <p:nvGraphicFramePr>
          <p:cNvPr id="2" name="表 1">
            <a:extLst>
              <a:ext uri="{FF2B5EF4-FFF2-40B4-BE49-F238E27FC236}">
                <a16:creationId xmlns:a16="http://schemas.microsoft.com/office/drawing/2014/main" id="{71B1C1A3-0CD7-434D-A0AD-699D3D0F675F}"/>
              </a:ext>
            </a:extLst>
          </p:cNvPr>
          <p:cNvGraphicFramePr>
            <a:graphicFrameLocks noGrp="1"/>
          </p:cNvGraphicFramePr>
          <p:nvPr>
            <p:extLst/>
          </p:nvPr>
        </p:nvGraphicFramePr>
        <p:xfrm>
          <a:off x="251651" y="836569"/>
          <a:ext cx="6348934" cy="7785764"/>
        </p:xfrm>
        <a:graphic>
          <a:graphicData uri="http://schemas.openxmlformats.org/drawingml/2006/table">
            <a:tbl>
              <a:tblPr firstRow="1" bandRow="1">
                <a:tableStyleId>{5C22544A-7EE6-4342-B048-85BDC9FD1C3A}</a:tableStyleId>
              </a:tblPr>
              <a:tblGrid>
                <a:gridCol w="970110">
                  <a:extLst>
                    <a:ext uri="{9D8B030D-6E8A-4147-A177-3AD203B41FA5}">
                      <a16:colId xmlns:a16="http://schemas.microsoft.com/office/drawing/2014/main" val="94007666"/>
                    </a:ext>
                  </a:extLst>
                </a:gridCol>
                <a:gridCol w="5378824">
                  <a:extLst>
                    <a:ext uri="{9D8B030D-6E8A-4147-A177-3AD203B41FA5}">
                      <a16:colId xmlns:a16="http://schemas.microsoft.com/office/drawing/2014/main" val="2824441334"/>
                    </a:ext>
                  </a:extLst>
                </a:gridCol>
              </a:tblGrid>
              <a:tr h="34241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内　　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396367"/>
                  </a:ext>
                </a:extLst>
              </a:tr>
              <a:tr h="34241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令和　　年　　月　　日（　曜日）　　：　　　～　　：　　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594671"/>
                  </a:ext>
                </a:extLst>
              </a:tr>
              <a:tr h="34241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場　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　　　　　　　　　　　　出水市　　　町　　　　番　　　　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626090"/>
                  </a:ext>
                </a:extLst>
              </a:tr>
              <a:tr h="34241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自主防災組織役員及び自主防災組織会員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911825"/>
                  </a:ext>
                </a:extLst>
              </a:tr>
              <a:tr h="34241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参加機関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ＭＳ 明朝" panose="02020609040205080304" pitchFamily="17" charset="-128"/>
                          <a:ea typeface="ＭＳ 明朝" panose="02020609040205080304" pitchFamily="17" charset="-128"/>
                        </a:rPr>
                        <a:t>出水市消防本部（教育担当）、消防団　　分団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718186"/>
                  </a:ext>
                </a:extLst>
              </a:tr>
              <a:tr h="1157523">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a:solidFill>
                            <a:schemeClr val="tx1"/>
                          </a:solidFill>
                          <a:latin typeface="ＭＳ 明朝" panose="02020609040205080304" pitchFamily="17" charset="-128"/>
                          <a:ea typeface="ＭＳ 明朝" panose="02020609040205080304" pitchFamily="17" charset="-128"/>
                        </a:rPr>
                        <a:t>　地震発生時の火災は、消防車の通行不能、火災の同時多発、水道管破損による消火栓の使用不能等により、通常の火災に比べ、制限を受ける特性があるため、自主防災組織による初期消火及び延焼防止ができるよう定期的に訓練し、練度の維持向上を図る。</a:t>
                      </a:r>
                      <a:endParaRPr lang="en-US" altLang="ja-JP" sz="14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37399"/>
                  </a:ext>
                </a:extLst>
              </a:tr>
              <a:tr h="1197621">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災害想定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１</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b="0" dirty="0">
                          <a:solidFill>
                            <a:schemeClr val="tx1"/>
                          </a:solidFill>
                          <a:latin typeface="ＭＳ 明朝" panose="02020609040205080304" pitchFamily="17" charset="-128"/>
                          <a:ea typeface="ＭＳ 明朝" panose="02020609040205080304" pitchFamily="17" charset="-128"/>
                        </a:rPr>
                        <a:t>地震による建物倒壊や地割れ及び停止車両等により、消防車</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が通行不能となる道路が発生している。</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２</a:t>
                      </a:r>
                      <a:r>
                        <a:rPr kumimoji="1" lang="ja-JP" altLang="ja-JP" sz="14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市内全域に火災が同時多発している。</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a:solidFill>
                            <a:schemeClr val="dk1"/>
                          </a:solidFill>
                          <a:effectLst/>
                          <a:latin typeface="ＭＳ ゴシック" panose="020B0609070205080204" pitchFamily="49" charset="-128"/>
                          <a:ea typeface="ＭＳ ゴシック" panose="020B0609070205080204" pitchFamily="49" charset="-128"/>
                          <a:cs typeface="+mn-cs"/>
                        </a:rPr>
                        <a:t>３</a:t>
                      </a:r>
                      <a:r>
                        <a:rPr kumimoji="1" lang="ja-JP" altLang="en-US" sz="1400" kern="1200" dirty="0">
                          <a:solidFill>
                            <a:schemeClr val="dk1"/>
                          </a:solidFill>
                          <a:effectLst/>
                          <a:latin typeface="ＭＳ 明朝" panose="02020609040205080304" pitchFamily="17" charset="-128"/>
                          <a:ea typeface="ＭＳ 明朝" panose="02020609040205080304" pitchFamily="17" charset="-128"/>
                          <a:cs typeface="+mn-cs"/>
                        </a:rPr>
                        <a:t>　地区によっては水道管破損により、消火栓が使用不能である。</a:t>
                      </a:r>
                      <a:endParaRPr kumimoji="1" lang="en-US" altLang="ja-JP" sz="1400" kern="1200" dirty="0">
                        <a:solidFill>
                          <a:schemeClr val="dk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786365"/>
                  </a:ext>
                </a:extLst>
              </a:tr>
              <a:tr h="3645262">
                <a:tc>
                  <a:txBody>
                    <a:bodyPr/>
                    <a:lstStyle/>
                    <a:p>
                      <a:pPr algn="ctr"/>
                      <a:r>
                        <a:rPr kumimoji="1" lang="ja-JP" altLang="en-US" sz="1400" b="0" dirty="0">
                          <a:solidFill>
                            <a:schemeClr val="tx1"/>
                          </a:solidFill>
                          <a:latin typeface="ＭＳ 明朝" panose="02020609040205080304" pitchFamily="17" charset="-128"/>
                          <a:ea typeface="ＭＳ 明朝" panose="02020609040205080304" pitchFamily="17" charset="-128"/>
                        </a:rPr>
                        <a:t>訓練内容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自主防災組織で定めた行動規定の確認</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明朝" panose="02020609040205080304" pitchFamily="17" charset="-128"/>
                          <a:ea typeface="ＭＳ 明朝" panose="02020609040205080304" pitchFamily="17" charset="-128"/>
                        </a:rPr>
                        <a:t>（例）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a:t>
                      </a:r>
                      <a:r>
                        <a:rPr kumimoji="1" lang="ja-JP" altLang="en-US" sz="1400" b="0" dirty="0">
                          <a:solidFill>
                            <a:schemeClr val="tx1"/>
                          </a:solidFill>
                          <a:latin typeface="ＭＳ 明朝" panose="02020609040205080304" pitchFamily="17" charset="-128"/>
                          <a:ea typeface="ＭＳ 明朝" panose="02020609040205080304" pitchFamily="17" charset="-128"/>
                        </a:rPr>
                        <a:t>　地震発生後、消火班要員は直ちに自分の家庭の出火防止及び</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家族の安全対策を講じた後、自治会公民館に集合する。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0" dirty="0">
                          <a:solidFill>
                            <a:schemeClr val="tx1"/>
                          </a:solidFill>
                          <a:latin typeface="ＭＳ 明朝" panose="02020609040205080304" pitchFamily="17" charset="-128"/>
                          <a:ea typeface="ＭＳ 明朝" panose="02020609040205080304" pitchFamily="17" charset="-128"/>
                        </a:rPr>
                        <a:t>　火災の発生状況を把握し、最低限必要な要員が集合しだい現</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場進出する。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３</a:t>
                      </a:r>
                      <a:r>
                        <a:rPr kumimoji="1" lang="ja-JP" altLang="en-US" sz="1400" b="0" dirty="0">
                          <a:solidFill>
                            <a:schemeClr val="tx1"/>
                          </a:solidFill>
                          <a:latin typeface="ＭＳ 明朝" panose="02020609040205080304" pitchFamily="17" charset="-128"/>
                          <a:ea typeface="ＭＳ 明朝" panose="02020609040205080304" pitchFamily="17" charset="-128"/>
                        </a:rPr>
                        <a:t>　放水は原則、屋外で行う。</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４</a:t>
                      </a:r>
                      <a:r>
                        <a:rPr kumimoji="1" lang="ja-JP" altLang="en-US" sz="1400" b="0" dirty="0">
                          <a:solidFill>
                            <a:schemeClr val="tx1"/>
                          </a:solidFill>
                          <a:latin typeface="ＭＳ 明朝" panose="02020609040205080304" pitchFamily="17" charset="-128"/>
                          <a:ea typeface="ＭＳ 明朝" panose="02020609040205080304" pitchFamily="17" charset="-128"/>
                        </a:rPr>
                        <a:t>　火災が拡大し危険な状態になった場合は退避する。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５</a:t>
                      </a:r>
                      <a:r>
                        <a:rPr kumimoji="1" lang="ja-JP" altLang="en-US" sz="1400" b="0" dirty="0">
                          <a:solidFill>
                            <a:schemeClr val="tx1"/>
                          </a:solidFill>
                          <a:latin typeface="ＭＳ 明朝" panose="02020609040205080304" pitchFamily="17" charset="-128"/>
                          <a:ea typeface="ＭＳ 明朝" panose="02020609040205080304" pitchFamily="17" charset="-128"/>
                        </a:rPr>
                        <a:t>　消防機関到着後はその指示に従う。</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６</a:t>
                      </a:r>
                      <a:r>
                        <a:rPr kumimoji="1" lang="ja-JP" altLang="en-US" sz="1400" b="0" dirty="0">
                          <a:solidFill>
                            <a:schemeClr val="tx1"/>
                          </a:solidFill>
                          <a:latin typeface="ＭＳ 明朝" panose="02020609040205080304" pitchFamily="17" charset="-128"/>
                          <a:ea typeface="ＭＳ 明朝" panose="02020609040205080304" pitchFamily="17" charset="-128"/>
                        </a:rPr>
                        <a:t>　津波発生の可能性がある場合は、直ちに高台等へ避難する。</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出火防止及び家庭の安全対策の確認</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400" b="0" dirty="0">
                          <a:solidFill>
                            <a:schemeClr val="tx1"/>
                          </a:solidFill>
                          <a:latin typeface="ＭＳ ゴシック" panose="020B0609070205080204" pitchFamily="49" charset="-128"/>
                          <a:ea typeface="ＭＳ ゴシック" panose="020B0609070205080204" pitchFamily="49" charset="-128"/>
                        </a:rPr>
                        <a:t>１　出火防止</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⑴　火気器具の点検及び火気器具設置位置周辺の整理整頓</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⑵　可燃性危険物の保管・保定状況（ＬＰガスボンベ等）</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⑶　消火器等の消火用資器材の点検・整備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r>
                        <a:rPr kumimoji="1" lang="ja-JP" altLang="en-US" sz="1400" b="0" dirty="0">
                          <a:solidFill>
                            <a:schemeClr val="tx1"/>
                          </a:solidFill>
                          <a:latin typeface="ＭＳ 明朝" panose="02020609040205080304" pitchFamily="17" charset="-128"/>
                          <a:ea typeface="ＭＳ 明朝" panose="02020609040205080304" pitchFamily="17" charset="-128"/>
                        </a:rPr>
                        <a:t>　⑷　建物等の危険箇所の点検・整備</a:t>
                      </a:r>
                      <a:endParaRPr kumimoji="1" lang="en-US" altLang="ja-JP" sz="1400" b="0" dirty="0">
                        <a:solidFill>
                          <a:schemeClr val="tx1"/>
                        </a:solidFill>
                        <a:latin typeface="ＭＳ 明朝" panose="02020609040205080304" pitchFamily="17" charset="-128"/>
                        <a:ea typeface="ＭＳ 明朝" panose="02020609040205080304" pitchFamily="17" charset="-128"/>
                      </a:endParaRPr>
                    </a:p>
                    <a:p>
                      <a:endParaRPr kumimoji="1" lang="en-US" altLang="ja-JP" sz="14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21637"/>
                  </a:ext>
                </a:extLst>
              </a:tr>
            </a:tbl>
          </a:graphicData>
        </a:graphic>
      </p:graphicFrame>
      <p:sp>
        <p:nvSpPr>
          <p:cNvPr id="8" name="テキスト ボックス 7">
            <a:extLst>
              <a:ext uri="{FF2B5EF4-FFF2-40B4-BE49-F238E27FC236}">
                <a16:creationId xmlns:a16="http://schemas.microsoft.com/office/drawing/2014/main" id="{4BDE7C03-31B0-41E8-93FE-AB3394E3DB29}"/>
              </a:ext>
            </a:extLst>
          </p:cNvPr>
          <p:cNvSpPr txBox="1"/>
          <p:nvPr/>
        </p:nvSpPr>
        <p:spPr>
          <a:xfrm>
            <a:off x="2306457" y="138499"/>
            <a:ext cx="2852063" cy="338554"/>
          </a:xfrm>
          <a:prstGeom prst="rect">
            <a:avLst/>
          </a:prstGeom>
          <a:noFill/>
        </p:spPr>
        <p:txBody>
          <a:bodyPr wrap="non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初期消火訓練実施計画（例）</a:t>
            </a:r>
          </a:p>
        </p:txBody>
      </p:sp>
    </p:spTree>
    <p:extLst>
      <p:ext uri="{BB962C8B-B14F-4D97-AF65-F5344CB8AC3E}">
        <p14:creationId xmlns:p14="http://schemas.microsoft.com/office/powerpoint/2010/main" val="26031879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9408</TotalTime>
  <Words>831</Words>
  <Application>Microsoft Office PowerPoint</Application>
  <PresentationFormat>画面に合わせる (4:3)</PresentationFormat>
  <Paragraphs>737</Paragraphs>
  <Slides>16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ＭＳ Ｐ明朝</vt: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530</cp:revision>
  <cp:lastPrinted>2023-10-26T05:36:55Z</cp:lastPrinted>
  <dcterms:created xsi:type="dcterms:W3CDTF">2022-06-28T04:06:46Z</dcterms:created>
  <dcterms:modified xsi:type="dcterms:W3CDTF">2023-12-27T04:41:56Z</dcterms:modified>
</cp:coreProperties>
</file>